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8"/>
  </p:notesMasterIdLst>
  <p:handoutMasterIdLst>
    <p:handoutMasterId r:id="rId89"/>
  </p:handoutMasterIdLst>
  <p:sldIdLst>
    <p:sldId id="256" r:id="rId5"/>
    <p:sldId id="465" r:id="rId6"/>
    <p:sldId id="472" r:id="rId7"/>
    <p:sldId id="467" r:id="rId8"/>
    <p:sldId id="500" r:id="rId9"/>
    <p:sldId id="501" r:id="rId10"/>
    <p:sldId id="474" r:id="rId11"/>
    <p:sldId id="502" r:id="rId12"/>
    <p:sldId id="507" r:id="rId13"/>
    <p:sldId id="508" r:id="rId14"/>
    <p:sldId id="509" r:id="rId15"/>
    <p:sldId id="510" r:id="rId16"/>
    <p:sldId id="511" r:id="rId17"/>
    <p:sldId id="512" r:id="rId18"/>
    <p:sldId id="513" r:id="rId19"/>
    <p:sldId id="514" r:id="rId20"/>
    <p:sldId id="515" r:id="rId21"/>
    <p:sldId id="516" r:id="rId22"/>
    <p:sldId id="517" r:id="rId23"/>
    <p:sldId id="518" r:id="rId24"/>
    <p:sldId id="519" r:id="rId25"/>
    <p:sldId id="520" r:id="rId26"/>
    <p:sldId id="521" r:id="rId27"/>
    <p:sldId id="522" r:id="rId28"/>
    <p:sldId id="523" r:id="rId29"/>
    <p:sldId id="524" r:id="rId30"/>
    <p:sldId id="525" r:id="rId31"/>
    <p:sldId id="526" r:id="rId32"/>
    <p:sldId id="527" r:id="rId33"/>
    <p:sldId id="528" r:id="rId34"/>
    <p:sldId id="529" r:id="rId35"/>
    <p:sldId id="531" r:id="rId36"/>
    <p:sldId id="530" r:id="rId37"/>
    <p:sldId id="532" r:id="rId38"/>
    <p:sldId id="533" r:id="rId39"/>
    <p:sldId id="534" r:id="rId40"/>
    <p:sldId id="536" r:id="rId41"/>
    <p:sldId id="535" r:id="rId42"/>
    <p:sldId id="537" r:id="rId43"/>
    <p:sldId id="538" r:id="rId44"/>
    <p:sldId id="539" r:id="rId45"/>
    <p:sldId id="540" r:id="rId46"/>
    <p:sldId id="541" r:id="rId47"/>
    <p:sldId id="542" r:id="rId48"/>
    <p:sldId id="546" r:id="rId49"/>
    <p:sldId id="543" r:id="rId50"/>
    <p:sldId id="544" r:id="rId51"/>
    <p:sldId id="545" r:id="rId52"/>
    <p:sldId id="547" r:id="rId53"/>
    <p:sldId id="548" r:id="rId54"/>
    <p:sldId id="549" r:id="rId55"/>
    <p:sldId id="550" r:id="rId56"/>
    <p:sldId id="551" r:id="rId57"/>
    <p:sldId id="552" r:id="rId58"/>
    <p:sldId id="553" r:id="rId59"/>
    <p:sldId id="554" r:id="rId60"/>
    <p:sldId id="555" r:id="rId61"/>
    <p:sldId id="556" r:id="rId62"/>
    <p:sldId id="558" r:id="rId63"/>
    <p:sldId id="557" r:id="rId64"/>
    <p:sldId id="559" r:id="rId65"/>
    <p:sldId id="560" r:id="rId66"/>
    <p:sldId id="561" r:id="rId67"/>
    <p:sldId id="562" r:id="rId68"/>
    <p:sldId id="563" r:id="rId69"/>
    <p:sldId id="564" r:id="rId70"/>
    <p:sldId id="565" r:id="rId71"/>
    <p:sldId id="566" r:id="rId72"/>
    <p:sldId id="567" r:id="rId73"/>
    <p:sldId id="480" r:id="rId74"/>
    <p:sldId id="568" r:id="rId75"/>
    <p:sldId id="569" r:id="rId76"/>
    <p:sldId id="570" r:id="rId77"/>
    <p:sldId id="571" r:id="rId78"/>
    <p:sldId id="498" r:id="rId79"/>
    <p:sldId id="572" r:id="rId80"/>
    <p:sldId id="573" r:id="rId81"/>
    <p:sldId id="574" r:id="rId82"/>
    <p:sldId id="575" r:id="rId83"/>
    <p:sldId id="576" r:id="rId84"/>
    <p:sldId id="577" r:id="rId85"/>
    <p:sldId id="578" r:id="rId86"/>
    <p:sldId id="579" r:id="rId87"/>
  </p:sldIdLst>
  <p:sldSz cx="9144000" cy="6858000" type="screen4x3"/>
  <p:notesSz cx="9928225" cy="6797675"/>
  <p:custDataLst>
    <p:tags r:id="rId9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A7C4FF"/>
    <a:srgbClr val="F53939"/>
    <a:srgbClr val="F5FC9A"/>
    <a:srgbClr val="B21212"/>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79"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handoutMaster" Target="handoutMasters/handout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gs" Target="tags/tag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29/03/2018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3/29/2018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020986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409881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245462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66150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358438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93781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333382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062954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882671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378082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207940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928023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95117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8489642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971101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386488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260299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6387895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932029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606632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7015622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560317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5677756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45937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001421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592902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9188554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5533850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270936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493613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0113598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6568225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22872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8492143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9067775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5198261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4019551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5731953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226059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612986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6850122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6778509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5823782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30867889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9055316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5755662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3747345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026321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1017209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297551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40177970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9900766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42492181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4803845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8908008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6084247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4262093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0712107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7732024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334365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5713399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5598750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1820488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1757150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463357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36720762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4791029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640969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7853509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423478197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20814164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455508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572018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image" Target="../media/image2.jpg"/><Relationship Id="rId2"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2.xml"/><Relationship Id="rId5" Type="http://schemas.openxmlformats.org/officeDocument/2006/relationships/slide" Target="../slides/slide63.xml"/><Relationship Id="rId4" Type="http://schemas.openxmlformats.org/officeDocument/2006/relationships/slide" Target="../slides/slide4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46462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17.1 – Human Reproductive Organs</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691764" y="692696"/>
            <a:ext cx="12958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17.2 – Fertilisation and Development</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059664" y="692696"/>
            <a:ext cx="1152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17.3 – The Menstrual Cycle</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580112" y="692696"/>
            <a:ext cx="14401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17.5 – Sexually</a:t>
            </a:r>
            <a:r>
              <a:rPr lang="en-GB" sz="1000" b="1" baseline="0" dirty="0" smtClean="0">
                <a:latin typeface="Arial" panose="020B0604020202020204" pitchFamily="34" charset="0"/>
                <a:cs typeface="Arial" panose="020B0604020202020204" pitchFamily="34" charset="0"/>
              </a:rPr>
              <a:t> Transmitted Infections</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4283884" y="692696"/>
            <a:ext cx="12241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17.4 – Birth Control</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724156" y="43840"/>
            <a:ext cx="1384348" cy="93688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75.xml"/><Relationship Id="rId4" Type="http://schemas.openxmlformats.org/officeDocument/2006/relationships/hyperlink" Target="Unit%2017/17.1%20-%20Reproductive%20System.mp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75.xml"/><Relationship Id="rId4" Type="http://schemas.openxmlformats.org/officeDocument/2006/relationships/hyperlink" Target="Unit%2017/17.1%20-%20Reproductive%20System.mp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75.x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75.xml"/><Relationship Id="rId4" Type="http://schemas.openxmlformats.org/officeDocument/2006/relationships/hyperlink" Target="Unit%2017/17.1%20-%20Testes.mp4"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22.xml.rels><?xml version="1.0" encoding="UTF-8" standalone="yes"?>
<Relationships xmlns="http://schemas.openxmlformats.org/package/2006/relationships"><Relationship Id="rId3" Type="http://schemas.openxmlformats.org/officeDocument/2006/relationships/hyperlink" Target="Unit%2017/17.1%20-%20Sperm%20Swimming.mp4"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76.xml"/><Relationship Id="rId4" Type="http://schemas.openxmlformats.org/officeDocument/2006/relationships/hyperlink" Target="Unit%2017/17.2%20-%20Fetal%20membranes.mp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slide" Target="slide76.xml"/><Relationship Id="rId4" Type="http://schemas.openxmlformats.org/officeDocument/2006/relationships/hyperlink" Target="Unit%2017/17.2%20-%20Fetal%20membranes.mp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2.xml.rels><?xml version="1.0" encoding="UTF-8" standalone="yes"?>
<Relationships xmlns="http://schemas.openxmlformats.org/package/2006/relationships"><Relationship Id="rId3" Type="http://schemas.openxmlformats.org/officeDocument/2006/relationships/hyperlink" Target="Unit%2017/17.1%20-%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slide" Target="slide76.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38.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hyperlink" Target="Unit%2017/17.2%20-%20%20Breastfeeding.mp4"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Unit%2017/17.2%20-%20%20Breastfeeding.mp4"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hyperlink" Target="Unit%2017/17.2%20-%20Breast%20vs%20Bottle.mp4"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Unit%2017/17.2%20-%20Breast%20vs%20Bottle.mp4"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hyperlink" Target="Unit%2017/17.2%20-%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4.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slide" Target="slide78.xml"/><Relationship Id="rId5" Type="http://schemas.openxmlformats.org/officeDocument/2006/relationships/image" Target="../media/image30.jpeg"/><Relationship Id="rId4" Type="http://schemas.openxmlformats.org/officeDocument/2006/relationships/image" Target="../media/image29.jpeg"/></Relationships>
</file>

<file path=ppt/slides/_rels/slide4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32.emf"/></Relationships>
</file>

<file path=ppt/slides/_rels/slide49.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image" Target="../media/image33.emf"/><Relationship Id="rId7"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Unit%2017/17.3%20-%20Menstrual%20Cycle.mp4"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51.xml.rels><?xml version="1.0" encoding="UTF-8" standalone="yes"?>
<Relationships xmlns="http://schemas.openxmlformats.org/package/2006/relationships"><Relationship Id="rId3" Type="http://schemas.openxmlformats.org/officeDocument/2006/relationships/hyperlink" Target="Unit%2017/17.3%20-%20Questions.doc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52.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slide" Target="slide81.xml"/><Relationship Id="rId4" Type="http://schemas.openxmlformats.org/officeDocument/2006/relationships/image" Target="../media/image40.jpeg"/></Relationships>
</file>

<file path=ppt/slides/_rels/slide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slide" Target="slide81.xml"/><Relationship Id="rId4" Type="http://schemas.openxmlformats.org/officeDocument/2006/relationships/image" Target="../media/image42.jpe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5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58.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6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slide" Target="slide81.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hyperlink" Target="Unit%2017/17.5%20-%20Structure%20of%20HIV.mp4" TargetMode="External"/><Relationship Id="rId4" Type="http://schemas.openxmlformats.org/officeDocument/2006/relationships/image" Target="../media/image50.jpeg"/></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hyperlink" Target="Unit%2017/17.5%20-%20Structure%20of%20HIV.mp4" TargetMode="Externa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6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image" Target="../media/image54.jpeg"/><Relationship Id="rId4" Type="http://schemas.openxmlformats.org/officeDocument/2006/relationships/image" Target="../media/image53.jpeg"/></Relationships>
</file>

<file path=ppt/slides/_rels/slide6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Unit%2017/17%20-%20End%20of%20Chapter%20Questions.doc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hyperlink" Target="Unit%2017/17%20-%20End%20of%20Chapter%20Questions.docx" TargetMode="External"/><Relationship Id="rId4" Type="http://schemas.openxmlformats.org/officeDocument/2006/relationships/image" Target="../media/image57.emf"/></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hyperlink" Target="Unit%2017/17%20-%20End%20of%20Chapter%20Questions.docx"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hyperlink" Target="Unit%2017/17%20-%20End%20of%20Chapter%20Questions.docx"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hyperlink" Target="Unit%2017/17%20-%20End%20of%20Chapter%20Questions.docx"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73325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4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17 </a:t>
            </a:r>
            <a:r>
              <a:rPr lang="en-IE" sz="4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Reproduction in Humans</a:t>
            </a:r>
            <a:endParaRPr lang="en-GB" sz="4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030" name="Picture 6"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060848"/>
            <a:ext cx="5688632" cy="31477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308744"/>
            <a:ext cx="1658112"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17 - Sex Hormones </a:t>
            </a:r>
            <a:r>
              <a:rPr lang="en-US" dirty="0"/>
              <a:t>in </a:t>
            </a:r>
            <a:r>
              <a:rPr lang="en-US" dirty="0" smtClean="0"/>
              <a:t>Humans</a:t>
            </a:r>
            <a:endParaRPr lang="en-US" dirty="0"/>
          </a:p>
        </p:txBody>
      </p:sp>
      <p:sp>
        <p:nvSpPr>
          <p:cNvPr id="34" name="Rectangle 33"/>
          <p:cNvSpPr/>
          <p:nvPr/>
        </p:nvSpPr>
        <p:spPr>
          <a:xfrm>
            <a:off x="179512" y="1124744"/>
            <a:ext cx="8640961" cy="5293757"/>
          </a:xfrm>
          <a:prstGeom prst="rect">
            <a:avLst/>
          </a:prstGeom>
        </p:spPr>
        <p:txBody>
          <a:bodyPr wrap="square">
            <a:spAutoFit/>
          </a:bodyPr>
          <a:lstStyle/>
          <a:p>
            <a:pPr>
              <a:buClr>
                <a:srgbClr val="0070C0"/>
              </a:buClr>
              <a:buSzPct val="80000"/>
            </a:pPr>
            <a:r>
              <a:rPr lang="en-US" sz="2600" b="1" dirty="0" smtClean="0"/>
              <a:t>16.5 - Sex </a:t>
            </a:r>
            <a:r>
              <a:rPr lang="en-US" sz="2600" b="1" dirty="0"/>
              <a:t>hormones in </a:t>
            </a:r>
            <a:r>
              <a:rPr lang="en-US" sz="2600" b="1" dirty="0" smtClean="0"/>
              <a:t>humans</a:t>
            </a:r>
          </a:p>
          <a:p>
            <a:pPr>
              <a:buClr>
                <a:srgbClr val="0070C0"/>
              </a:buClr>
              <a:buSzPct val="80000"/>
            </a:pPr>
            <a:r>
              <a:rPr lang="en-US" sz="2600" b="1" dirty="0" smtClean="0"/>
              <a:t>Core</a:t>
            </a:r>
            <a:endParaRPr lang="en-US" sz="2600" b="1" dirty="0"/>
          </a:p>
          <a:p>
            <a:pPr marL="355600" indent="-355600">
              <a:buClr>
                <a:srgbClr val="0070C0"/>
              </a:buClr>
              <a:buSzPct val="80000"/>
              <a:buFont typeface="Wingdings 3" panose="05040102010807070707" pitchFamily="18" charset="2"/>
              <a:buChar char=""/>
            </a:pPr>
            <a:r>
              <a:rPr lang="en-US" sz="2600" dirty="0" smtClean="0"/>
              <a:t>Describe </a:t>
            </a:r>
            <a:r>
              <a:rPr lang="en-US" sz="2600" dirty="0"/>
              <a:t>the roles of testosterone </a:t>
            </a:r>
            <a:r>
              <a:rPr lang="en-US" sz="2600" dirty="0" smtClean="0"/>
              <a:t>and oestrogen </a:t>
            </a:r>
            <a:r>
              <a:rPr lang="en-US" sz="2600" dirty="0"/>
              <a:t>in the development and </a:t>
            </a:r>
            <a:r>
              <a:rPr lang="en-US" sz="2600" dirty="0" smtClean="0"/>
              <a:t>regulation of </a:t>
            </a:r>
            <a:r>
              <a:rPr lang="en-US" sz="2600" dirty="0"/>
              <a:t>secondary sexual characteristics </a:t>
            </a:r>
            <a:r>
              <a:rPr lang="en-US" sz="2600" dirty="0" smtClean="0"/>
              <a:t>during puberty</a:t>
            </a:r>
            <a:endParaRPr lang="en-US" sz="2600" dirty="0"/>
          </a:p>
          <a:p>
            <a:pPr marL="355600" indent="-355600">
              <a:buClr>
                <a:srgbClr val="0070C0"/>
              </a:buClr>
              <a:buSzPct val="80000"/>
              <a:buFont typeface="Wingdings 3" panose="05040102010807070707" pitchFamily="18" charset="2"/>
              <a:buChar char=""/>
            </a:pPr>
            <a:r>
              <a:rPr lang="en-US" sz="2600" dirty="0" smtClean="0"/>
              <a:t>Describe </a:t>
            </a:r>
            <a:r>
              <a:rPr lang="en-US" sz="2600" dirty="0"/>
              <a:t>the menstrual cycle in terms </a:t>
            </a:r>
            <a:r>
              <a:rPr lang="en-US" sz="2600" dirty="0" smtClean="0"/>
              <a:t>of changes </a:t>
            </a:r>
            <a:r>
              <a:rPr lang="en-US" sz="2600" dirty="0"/>
              <a:t>in the ovaries and in the lining of </a:t>
            </a:r>
            <a:r>
              <a:rPr lang="en-US" sz="2600" dirty="0" smtClean="0"/>
              <a:t>the uterus</a:t>
            </a:r>
          </a:p>
          <a:p>
            <a:pPr>
              <a:buClr>
                <a:srgbClr val="0070C0"/>
              </a:buClr>
              <a:buSzPct val="80000"/>
            </a:pPr>
            <a:r>
              <a:rPr lang="en-US" sz="2600" b="1" dirty="0"/>
              <a:t>Supplement</a:t>
            </a:r>
          </a:p>
          <a:p>
            <a:pPr marL="355600" indent="-355600">
              <a:buClr>
                <a:srgbClr val="0070C0"/>
              </a:buClr>
              <a:buSzPct val="80000"/>
              <a:buFont typeface="Wingdings 3" panose="05040102010807070707" pitchFamily="18" charset="2"/>
              <a:buChar char=""/>
            </a:pPr>
            <a:r>
              <a:rPr lang="en-US" sz="2600" dirty="0" smtClean="0"/>
              <a:t>Describe </a:t>
            </a:r>
            <a:r>
              <a:rPr lang="en-US" sz="2600" dirty="0"/>
              <a:t>the sites of production of </a:t>
            </a:r>
            <a:r>
              <a:rPr lang="en-US" sz="2600" dirty="0" smtClean="0"/>
              <a:t>oestrogen and </a:t>
            </a:r>
            <a:r>
              <a:rPr lang="en-US" sz="2600" dirty="0"/>
              <a:t>progesterone in the menstrual cycle </a:t>
            </a:r>
            <a:r>
              <a:rPr lang="en-US" sz="2600" dirty="0" smtClean="0"/>
              <a:t>and in </a:t>
            </a:r>
            <a:r>
              <a:rPr lang="en-US" sz="2600" dirty="0"/>
              <a:t>pregnancy</a:t>
            </a:r>
          </a:p>
          <a:p>
            <a:pPr marL="355600" indent="-355600">
              <a:buClr>
                <a:srgbClr val="0070C0"/>
              </a:buClr>
              <a:buSzPct val="80000"/>
              <a:buFont typeface="Wingdings 3" panose="05040102010807070707" pitchFamily="18" charset="2"/>
              <a:buChar char=""/>
            </a:pPr>
            <a:r>
              <a:rPr lang="en-US" sz="2600" dirty="0" smtClean="0"/>
              <a:t>Explain </a:t>
            </a:r>
            <a:r>
              <a:rPr lang="en-US" sz="2600" dirty="0"/>
              <a:t>the role of hormones in </a:t>
            </a:r>
            <a:r>
              <a:rPr lang="en-US" sz="2600" dirty="0" smtClean="0"/>
              <a:t>controlling the </a:t>
            </a:r>
            <a:r>
              <a:rPr lang="en-US" sz="2600" dirty="0"/>
              <a:t>menstrual cycle and pregnancy, limited </a:t>
            </a:r>
            <a:r>
              <a:rPr lang="en-US" sz="2600" dirty="0" smtClean="0"/>
              <a:t>to FSH</a:t>
            </a:r>
            <a:r>
              <a:rPr lang="en-US" sz="2600" dirty="0"/>
              <a:t>, LH, progesterone and oestrogen</a:t>
            </a:r>
          </a:p>
        </p:txBody>
      </p:sp>
    </p:spTree>
    <p:extLst>
      <p:ext uri="{BB962C8B-B14F-4D97-AF65-F5344CB8AC3E}">
        <p14:creationId xmlns:p14="http://schemas.microsoft.com/office/powerpoint/2010/main" val="171446490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 </a:t>
            </a:r>
            <a:r>
              <a:rPr lang="en-US" sz="3400" dirty="0"/>
              <a:t>- Methods of </a:t>
            </a:r>
            <a:r>
              <a:rPr lang="en-US" sz="3400" dirty="0" smtClean="0"/>
              <a:t>Birth Control </a:t>
            </a:r>
            <a:r>
              <a:rPr lang="en-US" sz="3400" dirty="0"/>
              <a:t>in </a:t>
            </a:r>
            <a:r>
              <a:rPr lang="en-US" sz="3400" dirty="0" smtClean="0"/>
              <a:t>Humans</a:t>
            </a:r>
            <a:endParaRPr lang="en-US" sz="3400" dirty="0"/>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2200" b="1" dirty="0" smtClean="0"/>
              <a:t>16.6 </a:t>
            </a:r>
            <a:r>
              <a:rPr lang="en-US" sz="2200" b="1" dirty="0"/>
              <a:t>- Methods of birth control in humans</a:t>
            </a:r>
            <a:endParaRPr lang="en-US" sz="2200" b="1" dirty="0" smtClean="0"/>
          </a:p>
          <a:p>
            <a:pPr>
              <a:buClr>
                <a:srgbClr val="0070C0"/>
              </a:buClr>
              <a:buSzPct val="80000"/>
            </a:pPr>
            <a:r>
              <a:rPr lang="en-US" sz="2200" b="1" dirty="0" smtClean="0"/>
              <a:t>Core</a:t>
            </a:r>
            <a:endParaRPr lang="en-US" sz="2200" b="1" dirty="0"/>
          </a:p>
          <a:p>
            <a:pPr marL="355600" indent="-355600">
              <a:buClr>
                <a:srgbClr val="0070C0"/>
              </a:buClr>
              <a:buSzPct val="80000"/>
              <a:buFont typeface="Wingdings 3" panose="05040102010807070707" pitchFamily="18" charset="2"/>
              <a:buChar char=""/>
            </a:pPr>
            <a:r>
              <a:rPr lang="en-US" sz="2200" dirty="0" smtClean="0"/>
              <a:t>Outline </a:t>
            </a:r>
            <a:r>
              <a:rPr lang="en-US" sz="2200" dirty="0"/>
              <a:t>the following methods of </a:t>
            </a:r>
            <a:r>
              <a:rPr lang="en-US" sz="2200" dirty="0" smtClean="0"/>
              <a:t>birth control</a:t>
            </a:r>
            <a:r>
              <a:rPr lang="en-US" sz="2200" dirty="0"/>
              <a:t>:</a:t>
            </a:r>
          </a:p>
          <a:p>
            <a:pPr marL="804863" indent="-347663">
              <a:buClr>
                <a:srgbClr val="0070C0"/>
              </a:buClr>
              <a:buSzPct val="80000"/>
              <a:buFont typeface="Wingdings" panose="05000000000000000000" pitchFamily="2" charset="2"/>
              <a:buChar char="§"/>
            </a:pPr>
            <a:r>
              <a:rPr lang="en-US" sz="2200" dirty="0" smtClean="0"/>
              <a:t>natural</a:t>
            </a:r>
            <a:r>
              <a:rPr lang="en-US" sz="2200" dirty="0"/>
              <a:t>, limited to abstinence, </a:t>
            </a:r>
            <a:r>
              <a:rPr lang="en-US" sz="2200" dirty="0" smtClean="0"/>
              <a:t>monitoring body </a:t>
            </a:r>
            <a:r>
              <a:rPr lang="en-US" sz="2200" dirty="0"/>
              <a:t>temperature and cervical mucus</a:t>
            </a:r>
          </a:p>
          <a:p>
            <a:pPr marL="804863" indent="-347663">
              <a:buClr>
                <a:srgbClr val="0070C0"/>
              </a:buClr>
              <a:buSzPct val="80000"/>
              <a:buFont typeface="Wingdings" panose="05000000000000000000" pitchFamily="2" charset="2"/>
              <a:buChar char="§"/>
            </a:pPr>
            <a:r>
              <a:rPr lang="en-US" sz="2200" dirty="0" smtClean="0"/>
              <a:t>chemical</a:t>
            </a:r>
            <a:r>
              <a:rPr lang="en-US" sz="2200" dirty="0"/>
              <a:t>, limited to IUD, </a:t>
            </a:r>
            <a:r>
              <a:rPr lang="en-US" sz="2200" dirty="0" smtClean="0"/>
              <a:t>IUS, contraceptive </a:t>
            </a:r>
            <a:r>
              <a:rPr lang="en-US" sz="2200" dirty="0"/>
              <a:t>pill, implant and injection</a:t>
            </a:r>
          </a:p>
          <a:p>
            <a:pPr marL="804863" indent="-347663">
              <a:buClr>
                <a:srgbClr val="0070C0"/>
              </a:buClr>
              <a:buSzPct val="80000"/>
              <a:buFont typeface="Wingdings" panose="05000000000000000000" pitchFamily="2" charset="2"/>
              <a:buChar char="§"/>
            </a:pPr>
            <a:r>
              <a:rPr lang="en-US" sz="2200" dirty="0" smtClean="0"/>
              <a:t>barrier</a:t>
            </a:r>
            <a:r>
              <a:rPr lang="en-US" sz="2200" dirty="0"/>
              <a:t>, limited to condom, </a:t>
            </a:r>
            <a:r>
              <a:rPr lang="en-US" sz="2200" dirty="0" smtClean="0"/>
              <a:t>femidom, diaphragm</a:t>
            </a:r>
            <a:endParaRPr lang="en-US" sz="2200" dirty="0"/>
          </a:p>
          <a:p>
            <a:pPr marL="804863" indent="-347663">
              <a:buClr>
                <a:srgbClr val="0070C0"/>
              </a:buClr>
              <a:buSzPct val="80000"/>
              <a:buFont typeface="Wingdings" panose="05000000000000000000" pitchFamily="2" charset="2"/>
              <a:buChar char="§"/>
            </a:pPr>
            <a:r>
              <a:rPr lang="en-US" sz="2200" dirty="0" smtClean="0"/>
              <a:t>surgical</a:t>
            </a:r>
            <a:r>
              <a:rPr lang="en-US" sz="2200" dirty="0"/>
              <a:t>, limited to vasectomy and </a:t>
            </a:r>
            <a:r>
              <a:rPr lang="en-US" sz="2200" dirty="0" smtClean="0"/>
              <a:t>female </a:t>
            </a:r>
            <a:r>
              <a:rPr lang="en-US" sz="2200" dirty="0" err="1" smtClean="0"/>
              <a:t>sterilisation</a:t>
            </a:r>
            <a:endParaRPr lang="en-US" sz="2200" dirty="0"/>
          </a:p>
          <a:p>
            <a:pPr>
              <a:buClr>
                <a:srgbClr val="0070C0"/>
              </a:buClr>
              <a:buSzPct val="80000"/>
            </a:pPr>
            <a:r>
              <a:rPr lang="en-US" sz="2200" b="1" dirty="0"/>
              <a:t>Supplement</a:t>
            </a:r>
          </a:p>
          <a:p>
            <a:pPr marL="355600" indent="-355600">
              <a:buClr>
                <a:srgbClr val="0070C0"/>
              </a:buClr>
              <a:buSzPct val="80000"/>
              <a:buFont typeface="Wingdings 3" panose="05040102010807070707" pitchFamily="18" charset="2"/>
              <a:buChar char=""/>
            </a:pPr>
            <a:r>
              <a:rPr lang="en-US" sz="2200" dirty="0" smtClean="0"/>
              <a:t>Outline </a:t>
            </a:r>
            <a:r>
              <a:rPr lang="en-US" sz="2200" dirty="0"/>
              <a:t>the use of hormones in </a:t>
            </a:r>
            <a:r>
              <a:rPr lang="en-US" sz="2200" dirty="0" smtClean="0"/>
              <a:t>contraception and </a:t>
            </a:r>
            <a:r>
              <a:rPr lang="en-US" sz="2200" dirty="0"/>
              <a:t>fertility treatments</a:t>
            </a:r>
          </a:p>
          <a:p>
            <a:pPr marL="355600" indent="-355600">
              <a:buClr>
                <a:srgbClr val="0070C0"/>
              </a:buClr>
              <a:buSzPct val="80000"/>
              <a:buFont typeface="Wingdings 3" panose="05040102010807070707" pitchFamily="18" charset="2"/>
              <a:buChar char=""/>
            </a:pPr>
            <a:r>
              <a:rPr lang="en-US" sz="2200" dirty="0" smtClean="0"/>
              <a:t>Outline </a:t>
            </a:r>
            <a:r>
              <a:rPr lang="en-US" sz="2200" dirty="0"/>
              <a:t>artificial insemination (AI)</a:t>
            </a:r>
          </a:p>
          <a:p>
            <a:pPr marL="355600" indent="-355600">
              <a:buClr>
                <a:srgbClr val="0070C0"/>
              </a:buClr>
              <a:buSzPct val="80000"/>
              <a:buFont typeface="Wingdings 3" panose="05040102010807070707" pitchFamily="18" charset="2"/>
              <a:buChar char=""/>
            </a:pPr>
            <a:r>
              <a:rPr lang="en-US" sz="2200" dirty="0" smtClean="0"/>
              <a:t>Outline </a:t>
            </a:r>
            <a:r>
              <a:rPr lang="en-US" sz="2200" dirty="0"/>
              <a:t>in vitro fertilisation (IVF)</a:t>
            </a:r>
          </a:p>
          <a:p>
            <a:pPr marL="355600" indent="-355600">
              <a:buClr>
                <a:srgbClr val="0070C0"/>
              </a:buClr>
              <a:buSzPct val="80000"/>
              <a:buFont typeface="Wingdings 3" panose="05040102010807070707" pitchFamily="18" charset="2"/>
              <a:buChar char=""/>
            </a:pPr>
            <a:r>
              <a:rPr lang="en-US" sz="2200" dirty="0" smtClean="0"/>
              <a:t>Discuss </a:t>
            </a:r>
            <a:r>
              <a:rPr lang="en-US" sz="2200" dirty="0"/>
              <a:t>the social implications </a:t>
            </a:r>
            <a:r>
              <a:rPr lang="en-US" sz="2200" dirty="0" smtClean="0"/>
              <a:t>of contraception </a:t>
            </a:r>
            <a:r>
              <a:rPr lang="en-US" sz="2200" dirty="0"/>
              <a:t>and fertility treatments</a:t>
            </a:r>
          </a:p>
        </p:txBody>
      </p:sp>
    </p:spTree>
    <p:extLst>
      <p:ext uri="{BB962C8B-B14F-4D97-AF65-F5344CB8AC3E}">
        <p14:creationId xmlns:p14="http://schemas.microsoft.com/office/powerpoint/2010/main" val="295384181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 </a:t>
            </a:r>
            <a:r>
              <a:rPr lang="en-US" sz="3400" dirty="0"/>
              <a:t>- Sexually transmitted infections (STIs)</a:t>
            </a:r>
          </a:p>
        </p:txBody>
      </p:sp>
      <p:sp>
        <p:nvSpPr>
          <p:cNvPr id="34" name="Rectangle 33"/>
          <p:cNvSpPr/>
          <p:nvPr/>
        </p:nvSpPr>
        <p:spPr>
          <a:xfrm>
            <a:off x="179512" y="1124744"/>
            <a:ext cx="8640961" cy="5693866"/>
          </a:xfrm>
          <a:prstGeom prst="rect">
            <a:avLst/>
          </a:prstGeom>
        </p:spPr>
        <p:txBody>
          <a:bodyPr wrap="square">
            <a:spAutoFit/>
          </a:bodyPr>
          <a:lstStyle/>
          <a:p>
            <a:pPr>
              <a:buClr>
                <a:srgbClr val="0070C0"/>
              </a:buClr>
              <a:buSzPct val="80000"/>
            </a:pPr>
            <a:r>
              <a:rPr lang="en-US" sz="2600" b="1" dirty="0" smtClean="0"/>
              <a:t>16.7 </a:t>
            </a:r>
            <a:r>
              <a:rPr lang="en-US" sz="2600" b="1" dirty="0"/>
              <a:t>- Sexually transmitted infections (STIs)</a:t>
            </a:r>
            <a:endParaRPr lang="en-US" sz="2600" b="1" dirty="0" smtClean="0"/>
          </a:p>
          <a:p>
            <a:pPr>
              <a:buClr>
                <a:srgbClr val="0070C0"/>
              </a:buClr>
              <a:buSzPct val="80000"/>
            </a:pPr>
            <a:r>
              <a:rPr lang="en-US" sz="2600" b="1" dirty="0" smtClean="0"/>
              <a:t>Core</a:t>
            </a:r>
            <a:endParaRPr lang="en-US" sz="2600" dirty="0"/>
          </a:p>
          <a:p>
            <a:pPr marL="355600" indent="-355600">
              <a:buClr>
                <a:srgbClr val="0070C0"/>
              </a:buClr>
              <a:buSzPct val="80000"/>
              <a:buFont typeface="Wingdings 3" panose="05040102010807070707" pitchFamily="18" charset="2"/>
              <a:buChar char=""/>
            </a:pPr>
            <a:r>
              <a:rPr lang="en-US" sz="2600" dirty="0" smtClean="0"/>
              <a:t>Define </a:t>
            </a:r>
            <a:r>
              <a:rPr lang="en-US" sz="2600" dirty="0"/>
              <a:t>sexually transmitted infection as </a:t>
            </a:r>
            <a:r>
              <a:rPr lang="en-US" sz="2600" dirty="0" smtClean="0"/>
              <a:t>an infection </a:t>
            </a:r>
            <a:r>
              <a:rPr lang="en-US" sz="2600" dirty="0"/>
              <a:t>that is transmitted via body </a:t>
            </a:r>
            <a:r>
              <a:rPr lang="en-US" sz="2600" dirty="0" smtClean="0"/>
              <a:t>fluids through </a:t>
            </a:r>
            <a:r>
              <a:rPr lang="en-US" sz="2600" dirty="0"/>
              <a:t>sexual contact</a:t>
            </a:r>
          </a:p>
          <a:p>
            <a:pPr marL="355600" indent="-355600">
              <a:buClr>
                <a:srgbClr val="0070C0"/>
              </a:buClr>
              <a:buSzPct val="80000"/>
              <a:buFont typeface="Wingdings 3" panose="05040102010807070707" pitchFamily="18" charset="2"/>
              <a:buChar char=""/>
            </a:pPr>
            <a:r>
              <a:rPr lang="en-US" sz="2600" dirty="0" smtClean="0"/>
              <a:t>State </a:t>
            </a:r>
            <a:r>
              <a:rPr lang="en-US" sz="2600" dirty="0"/>
              <a:t>that human immunodeficiency </a:t>
            </a:r>
            <a:r>
              <a:rPr lang="en-US" sz="2600" dirty="0" smtClean="0"/>
              <a:t>virus (HIV</a:t>
            </a:r>
            <a:r>
              <a:rPr lang="en-US" sz="2600" dirty="0"/>
              <a:t>) is an example of an STI</a:t>
            </a:r>
          </a:p>
          <a:p>
            <a:pPr marL="355600" indent="-355600">
              <a:buClr>
                <a:srgbClr val="0070C0"/>
              </a:buClr>
              <a:buSzPct val="80000"/>
              <a:buFont typeface="Wingdings 3" panose="05040102010807070707" pitchFamily="18" charset="2"/>
              <a:buChar char=""/>
            </a:pPr>
            <a:r>
              <a:rPr lang="en-US" sz="2600" dirty="0" smtClean="0"/>
              <a:t>Explain </a:t>
            </a:r>
            <a:r>
              <a:rPr lang="en-US" sz="2600" dirty="0"/>
              <a:t>how the spread of STIs is controlled</a:t>
            </a:r>
          </a:p>
          <a:p>
            <a:pPr marL="355600" indent="-355600">
              <a:buClr>
                <a:srgbClr val="0070C0"/>
              </a:buClr>
              <a:buSzPct val="80000"/>
              <a:buFont typeface="Wingdings 3" panose="05040102010807070707" pitchFamily="18" charset="2"/>
              <a:buChar char=""/>
            </a:pPr>
            <a:r>
              <a:rPr lang="en-US" sz="2600" dirty="0" smtClean="0"/>
              <a:t>Describe </a:t>
            </a:r>
            <a:r>
              <a:rPr lang="en-US" sz="2600" dirty="0"/>
              <a:t>the methods of transmission of HIV</a:t>
            </a:r>
          </a:p>
          <a:p>
            <a:pPr marL="355600" indent="-355600">
              <a:buClr>
                <a:srgbClr val="0070C0"/>
              </a:buClr>
              <a:buSzPct val="80000"/>
              <a:buFont typeface="Wingdings 3" panose="05040102010807070707" pitchFamily="18" charset="2"/>
              <a:buChar char=""/>
            </a:pPr>
            <a:r>
              <a:rPr lang="en-US" sz="2600" dirty="0" smtClean="0"/>
              <a:t>State </a:t>
            </a:r>
            <a:r>
              <a:rPr lang="en-US" sz="2600" dirty="0"/>
              <a:t>that HIV infection may lead to AIDS</a:t>
            </a:r>
          </a:p>
          <a:p>
            <a:pPr>
              <a:buClr>
                <a:srgbClr val="0070C0"/>
              </a:buClr>
              <a:buSzPct val="80000"/>
            </a:pPr>
            <a:r>
              <a:rPr lang="en-US" sz="2600" b="1" dirty="0"/>
              <a:t>Supplement</a:t>
            </a:r>
          </a:p>
          <a:p>
            <a:pPr marL="355600" indent="-355600">
              <a:buClr>
                <a:srgbClr val="0070C0"/>
              </a:buClr>
              <a:buSzPct val="80000"/>
              <a:buFont typeface="Wingdings 3" panose="05040102010807070707" pitchFamily="18" charset="2"/>
              <a:buChar char=""/>
            </a:pPr>
            <a:r>
              <a:rPr lang="en-US" sz="2600" dirty="0" smtClean="0"/>
              <a:t>Outline </a:t>
            </a:r>
            <a:r>
              <a:rPr lang="en-US" sz="2600" dirty="0"/>
              <a:t>how HIV affects the immune </a:t>
            </a:r>
            <a:r>
              <a:rPr lang="en-US" sz="2600" dirty="0" smtClean="0"/>
              <a:t>system, limited </a:t>
            </a:r>
            <a:r>
              <a:rPr lang="en-US" sz="2600" dirty="0"/>
              <a:t>to decreased lymphocyte </a:t>
            </a:r>
            <a:r>
              <a:rPr lang="en-US" sz="2600" dirty="0" smtClean="0"/>
              <a:t>numbers and </a:t>
            </a:r>
            <a:r>
              <a:rPr lang="en-US" sz="2600" dirty="0"/>
              <a:t>reduced ability to produce antibodies</a:t>
            </a:r>
          </a:p>
        </p:txBody>
      </p:sp>
    </p:spTree>
    <p:extLst>
      <p:ext uri="{BB962C8B-B14F-4D97-AF65-F5344CB8AC3E}">
        <p14:creationId xmlns:p14="http://schemas.microsoft.com/office/powerpoint/2010/main" val="418453614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 </a:t>
            </a:r>
            <a:r>
              <a:rPr lang="en-US" sz="4000" dirty="0"/>
              <a:t>- Reproduction in </a:t>
            </a:r>
            <a:r>
              <a:rPr lang="en-US" sz="4000" dirty="0" smtClean="0"/>
              <a:t>Humans</a:t>
            </a:r>
            <a:endParaRPr lang="en-US" sz="4000" dirty="0"/>
          </a:p>
        </p:txBody>
      </p:sp>
      <p:sp>
        <p:nvSpPr>
          <p:cNvPr id="4" name="Round Same Side Corner Rectangle 3">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grpSp>
        <p:nvGrpSpPr>
          <p:cNvPr id="5" name="Group 4"/>
          <p:cNvGrpSpPr/>
          <p:nvPr/>
        </p:nvGrpSpPr>
        <p:grpSpPr>
          <a:xfrm>
            <a:off x="179512" y="1190421"/>
            <a:ext cx="8712967" cy="5291840"/>
            <a:chOff x="179512" y="6669360"/>
            <a:chExt cx="8712967" cy="5291840"/>
          </a:xfrm>
        </p:grpSpPr>
        <p:sp>
          <p:nvSpPr>
            <p:cNvPr id="6" name="Rectangle 5"/>
            <p:cNvSpPr/>
            <p:nvPr/>
          </p:nvSpPr>
          <p:spPr>
            <a:xfrm>
              <a:off x="179512" y="7101408"/>
              <a:ext cx="8712967" cy="4859792"/>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smtClean="0">
                <a:latin typeface="Arial" panose="020B0604020202020204" pitchFamily="34" charset="0"/>
                <a:cs typeface="Arial" panose="020B0604020202020204" pitchFamily="34" charset="0"/>
              </a:endParaRP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the </a:t>
              </a:r>
              <a:r>
                <a:rPr lang="en-US" sz="3200" dirty="0">
                  <a:latin typeface="Arial" panose="020B0604020202020204" pitchFamily="34" charset="0"/>
                  <a:cs typeface="Arial" panose="020B0604020202020204" pitchFamily="34" charset="0"/>
                </a:rPr>
                <a:t>structure and functions of the male and </a:t>
              </a:r>
              <a:r>
                <a:rPr lang="en-US" sz="3200" dirty="0" smtClean="0">
                  <a:latin typeface="Arial" panose="020B0604020202020204" pitchFamily="34" charset="0"/>
                  <a:cs typeface="Arial" panose="020B0604020202020204" pitchFamily="34" charset="0"/>
                </a:rPr>
                <a:t>female human </a:t>
              </a:r>
              <a:r>
                <a:rPr lang="en-US" sz="3200" dirty="0">
                  <a:latin typeface="Arial" panose="020B0604020202020204" pitchFamily="34" charset="0"/>
                  <a:cs typeface="Arial" panose="020B0604020202020204" pitchFamily="34" charset="0"/>
                </a:rPr>
                <a:t>reproductive systems </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fertilisation </a:t>
              </a:r>
              <a:r>
                <a:rPr lang="en-US" sz="3200" dirty="0">
                  <a:latin typeface="Arial" panose="020B0604020202020204" pitchFamily="34" charset="0"/>
                  <a:cs typeface="Arial" panose="020B0604020202020204" pitchFamily="34" charset="0"/>
                </a:rPr>
                <a:t>and development of the embryo</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the </a:t>
              </a:r>
              <a:r>
                <a:rPr lang="en-US" sz="3200" dirty="0">
                  <a:latin typeface="Arial" panose="020B0604020202020204" pitchFamily="34" charset="0"/>
                  <a:cs typeface="Arial" panose="020B0604020202020204" pitchFamily="34" charset="0"/>
                </a:rPr>
                <a:t>roles of the placenta</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ante-natal </a:t>
              </a:r>
              <a:r>
                <a:rPr lang="en-US" sz="3200" dirty="0">
                  <a:latin typeface="Arial" panose="020B0604020202020204" pitchFamily="34" charset="0"/>
                  <a:cs typeface="Arial" panose="020B0604020202020204" pitchFamily="34" charset="0"/>
                </a:rPr>
                <a:t>care and birth</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the </a:t>
              </a:r>
              <a:r>
                <a:rPr lang="en-US" sz="3200" dirty="0">
                  <a:latin typeface="Arial" panose="020B0604020202020204" pitchFamily="34" charset="0"/>
                  <a:cs typeface="Arial" panose="020B0604020202020204" pitchFamily="34" charset="0"/>
                </a:rPr>
                <a:t>menstrual cycle</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oestrogen</a:t>
              </a:r>
              <a:r>
                <a:rPr lang="en-US" sz="3200" dirty="0">
                  <a:latin typeface="Arial" panose="020B0604020202020204" pitchFamily="34" charset="0"/>
                  <a:cs typeface="Arial" panose="020B0604020202020204" pitchFamily="34" charset="0"/>
                </a:rPr>
                <a:t>, progesterone and testosterone</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methods </a:t>
              </a:r>
              <a:r>
                <a:rPr lang="en-US" sz="3200" dirty="0">
                  <a:latin typeface="Arial" panose="020B0604020202020204" pitchFamily="34" charset="0"/>
                  <a:cs typeface="Arial" panose="020B0604020202020204" pitchFamily="34" charset="0"/>
                </a:rPr>
                <a:t>of birth control</a:t>
              </a:r>
            </a:p>
            <a:p>
              <a:pPr marL="512763" indent="-512763">
                <a:buClr>
                  <a:srgbClr val="C00000"/>
                </a:buClr>
                <a:buSzPct val="80000"/>
                <a:buFont typeface="Wingdings" panose="05000000000000000000" pitchFamily="2" charset="2"/>
                <a:buChar char="v"/>
              </a:pPr>
              <a:r>
                <a:rPr lang="en-US" sz="3200" dirty="0" smtClean="0">
                  <a:latin typeface="Arial" panose="020B0604020202020204" pitchFamily="34" charset="0"/>
                  <a:cs typeface="Arial" panose="020B0604020202020204" pitchFamily="34" charset="0"/>
                </a:rPr>
                <a:t>some </a:t>
              </a:r>
              <a:r>
                <a:rPr lang="en-US" sz="3200" dirty="0">
                  <a:latin typeface="Arial" panose="020B0604020202020204" pitchFamily="34" charset="0"/>
                  <a:cs typeface="Arial" panose="020B0604020202020204" pitchFamily="34" charset="0"/>
                </a:rPr>
                <a:t>sexually transmitted infections.</a:t>
              </a:r>
            </a:p>
          </p:txBody>
        </p:sp>
        <p:sp>
          <p:nvSpPr>
            <p:cNvPr id="7"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In </a:t>
              </a:r>
              <a:r>
                <a:rPr lang="en-US" sz="2800" b="1" dirty="0">
                  <a:solidFill>
                    <a:srgbClr val="0070C0"/>
                  </a:solidFill>
                  <a:latin typeface="Arial" panose="020B0604020202020204" pitchFamily="34" charset="0"/>
                  <a:cs typeface="Arial" panose="020B0604020202020204" pitchFamily="34" charset="0"/>
                </a:rPr>
                <a:t>this chapter, you will find out about:</a:t>
              </a:r>
            </a:p>
          </p:txBody>
        </p:sp>
      </p:grpSp>
    </p:spTree>
    <p:extLst>
      <p:ext uri="{BB962C8B-B14F-4D97-AF65-F5344CB8AC3E}">
        <p14:creationId xmlns:p14="http://schemas.microsoft.com/office/powerpoint/2010/main" val="242725301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79513" y="1124744"/>
            <a:ext cx="8708326" cy="5509200"/>
          </a:xfrm>
          <a:prstGeom prst="roundRect">
            <a:avLst>
              <a:gd name="adj" fmla="val 3389"/>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 </a:t>
            </a:r>
            <a:r>
              <a:rPr lang="en-US" sz="3400" dirty="0"/>
              <a:t>- Sexually transmitted infections (STIs)</a:t>
            </a:r>
          </a:p>
        </p:txBody>
      </p:sp>
      <p:sp>
        <p:nvSpPr>
          <p:cNvPr id="34" name="Rectangle 33"/>
          <p:cNvSpPr/>
          <p:nvPr/>
        </p:nvSpPr>
        <p:spPr>
          <a:xfrm>
            <a:off x="179513" y="1124744"/>
            <a:ext cx="6192688" cy="5509200"/>
          </a:xfrm>
          <a:prstGeom prst="rect">
            <a:avLst/>
          </a:prstGeom>
        </p:spPr>
        <p:txBody>
          <a:bodyPr wrap="square">
            <a:spAutoFit/>
          </a:bodyPr>
          <a:lstStyle/>
          <a:p>
            <a:pPr>
              <a:buClr>
                <a:srgbClr val="0070C0"/>
              </a:buClr>
              <a:buSzPct val="80000"/>
            </a:pPr>
            <a:r>
              <a:rPr lang="en-US" sz="1600" b="1" dirty="0" smtClean="0">
                <a:solidFill>
                  <a:srgbClr val="C00000"/>
                </a:solidFill>
              </a:rPr>
              <a:t>The </a:t>
            </a:r>
            <a:r>
              <a:rPr lang="en-US" sz="1600" b="1" dirty="0">
                <a:solidFill>
                  <a:srgbClr val="C00000"/>
                </a:solidFill>
              </a:rPr>
              <a:t>homunculus theory</a:t>
            </a:r>
          </a:p>
          <a:p>
            <a:pPr marL="355600" indent="-355600">
              <a:buClr>
                <a:srgbClr val="0070C0"/>
              </a:buClr>
              <a:buSzPct val="80000"/>
              <a:buFont typeface="Wingdings 3" panose="05040102010807070707" pitchFamily="18" charset="2"/>
              <a:buChar char=""/>
            </a:pPr>
            <a:r>
              <a:rPr lang="en-US" sz="1600" dirty="0"/>
              <a:t>In 1654, a Dutch scientist, Anton van Leeuwenhoek, looked down his microscope at a sample of semen (Figure 17.1). He was the first person to see sperm. However, he was too embarrassed to talk about his findings until a student, Johan Ham, spoke to him in 1677, about what he himself had seen when studying semen under the microscope. He said that he could see small animals with tails.</a:t>
            </a:r>
          </a:p>
          <a:p>
            <a:pPr marL="355600" indent="-355600">
              <a:buClr>
                <a:srgbClr val="0070C0"/>
              </a:buClr>
              <a:buSzPct val="80000"/>
              <a:buFont typeface="Wingdings 3" panose="05040102010807070707" pitchFamily="18" charset="2"/>
              <a:buChar char=""/>
            </a:pPr>
            <a:r>
              <a:rPr lang="en-US" sz="1600" dirty="0"/>
              <a:t>Leeuwenhoek gradually overcame his reluctance to talk about his findings, and shared them with other scientists. As more and more people continued these studies, various theories emerged about how human life began. One suggestion was that these ‘small animals with tails’ each contained a tiny human being - a homunculus. Indeed, in 1695 Nicholas </a:t>
            </a:r>
            <a:r>
              <a:rPr lang="en-US" sz="1600" dirty="0" err="1"/>
              <a:t>Hartsoecker</a:t>
            </a:r>
            <a:r>
              <a:rPr lang="en-US" sz="1600" dirty="0"/>
              <a:t>, a Dutch physicist, made a drawing of what he thought one might look like, though he made it clear that he never actually saw one through his microscope (Figure 17.2</a:t>
            </a:r>
            <a:r>
              <a:rPr lang="en-US" sz="1600" dirty="0" smtClean="0"/>
              <a:t>).</a:t>
            </a:r>
            <a:endParaRPr lang="en-US" sz="1600" dirty="0"/>
          </a:p>
          <a:p>
            <a:pPr marL="355600" indent="-355600">
              <a:buClr>
                <a:srgbClr val="0070C0"/>
              </a:buClr>
              <a:buSzPct val="80000"/>
              <a:buFont typeface="Wingdings 3" panose="05040102010807070707" pitchFamily="18" charset="2"/>
              <a:buChar char=""/>
            </a:pPr>
            <a:r>
              <a:rPr lang="en-US" sz="1600" dirty="0"/>
              <a:t>At this time, no-one understood that an egg was also involved in creating a new life. This caused difficulties in explaining why children resembled both their father and their mother. One idea was the little developing homunculus gradually absorbed characteristics of its mother as it developed inside her uterus.</a:t>
            </a:r>
          </a:p>
        </p:txBody>
      </p:sp>
      <p:sp>
        <p:nvSpPr>
          <p:cNvPr id="4" name="Round Same Side Corner Rectangle 3">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6372201" y="5589240"/>
            <a:ext cx="2520278" cy="984885"/>
          </a:xfrm>
          <a:prstGeom prst="rect">
            <a:avLst/>
          </a:prstGeom>
        </p:spPr>
        <p:txBody>
          <a:bodyPr wrap="square" lIns="0" tIns="0" rIns="0" bIns="0">
            <a:spAutoFit/>
          </a:bodyPr>
          <a:lstStyle/>
          <a:p>
            <a:pPr indent="292100">
              <a:buClr>
                <a:srgbClr val="C00000"/>
              </a:buClr>
              <a:buSzPct val="80000"/>
              <a:buFont typeface="Arial" panose="020B0604020202020204" pitchFamily="34" charset="0"/>
              <a:buChar char="▲"/>
            </a:pPr>
            <a:r>
              <a:rPr lang="en-US" sz="1600" b="1" dirty="0"/>
              <a:t>Figure </a:t>
            </a:r>
            <a:r>
              <a:rPr lang="en-US" sz="1600" b="1" dirty="0" smtClean="0"/>
              <a:t>17.2 – </a:t>
            </a:r>
            <a:r>
              <a:rPr lang="en-US" sz="1600" dirty="0"/>
              <a:t>Nicholas </a:t>
            </a:r>
            <a:r>
              <a:rPr lang="en-US" sz="1600" dirty="0" err="1"/>
              <a:t>Hartsoecker’s</a:t>
            </a:r>
            <a:r>
              <a:rPr lang="en-US" sz="1600" dirty="0"/>
              <a:t> drawing of a homunculus inside a sperm.</a:t>
            </a:r>
            <a:endParaRPr lang="en-GB" sz="1600" dirty="0"/>
          </a:p>
        </p:txBody>
      </p:sp>
      <p:sp>
        <p:nvSpPr>
          <p:cNvPr id="6" name="Rectangle 5"/>
          <p:cNvSpPr/>
          <p:nvPr/>
        </p:nvSpPr>
        <p:spPr>
          <a:xfrm>
            <a:off x="6372201" y="2276872"/>
            <a:ext cx="2520278" cy="738664"/>
          </a:xfrm>
          <a:prstGeom prst="rect">
            <a:avLst/>
          </a:prstGeom>
        </p:spPr>
        <p:txBody>
          <a:bodyPr wrap="square" lIns="0" tIns="0" rIns="0" bIns="0">
            <a:spAutoFit/>
          </a:bodyPr>
          <a:lstStyle/>
          <a:p>
            <a:pPr indent="292100">
              <a:buClr>
                <a:srgbClr val="C00000"/>
              </a:buClr>
              <a:buSzPct val="80000"/>
              <a:buFont typeface="Arial" panose="020B0604020202020204" pitchFamily="34" charset="0"/>
              <a:buChar char="▲"/>
            </a:pPr>
            <a:r>
              <a:rPr lang="en-US" sz="1600" b="1" dirty="0"/>
              <a:t>Figure </a:t>
            </a:r>
            <a:r>
              <a:rPr lang="en-US" sz="1600" b="1" dirty="0" smtClean="0"/>
              <a:t>17.2 – </a:t>
            </a:r>
            <a:r>
              <a:rPr lang="en-US" sz="1600" dirty="0" smtClean="0"/>
              <a:t>Leeuwenhoek’s drawing of a sperm.</a:t>
            </a:r>
            <a:endParaRPr lang="en-GB" sz="1600" dirty="0"/>
          </a:p>
        </p:txBody>
      </p:sp>
      <p:pic>
        <p:nvPicPr>
          <p:cNvPr id="3076" name="Picture 4" descr="Anton van Leeuwenhoek, Drawing of Human Spe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178376"/>
            <a:ext cx="2515638" cy="109849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495" y="3069169"/>
            <a:ext cx="1543050" cy="2448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15669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4392487" cy="5324535"/>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Humans</a:t>
            </a:r>
            <a:r>
              <a:rPr lang="en-US" sz="2000" dirty="0"/>
              <a:t>, like all mammals, reproduce sexually. A new life begins when a male gamete fuses with a female one, forming a zygote. This is how you and every other human being was formed.</a:t>
            </a:r>
          </a:p>
          <a:p>
            <a:pPr>
              <a:buClr>
                <a:srgbClr val="0070C0"/>
              </a:buClr>
              <a:buSzPct val="80000"/>
            </a:pPr>
            <a:r>
              <a:rPr lang="en-US" sz="2000" b="1" dirty="0">
                <a:solidFill>
                  <a:srgbClr val="C00000"/>
                </a:solidFill>
              </a:rPr>
              <a:t>The female reproductive organs.</a:t>
            </a:r>
          </a:p>
          <a:p>
            <a:pPr marL="355600" indent="-355600">
              <a:buClr>
                <a:srgbClr val="0070C0"/>
              </a:buClr>
              <a:buSzPct val="80000"/>
              <a:buFont typeface="Wingdings 3" panose="05040102010807070707" pitchFamily="18" charset="2"/>
              <a:buChar char=""/>
            </a:pPr>
            <a:r>
              <a:rPr lang="en-US" sz="2000" dirty="0"/>
              <a:t>Figure 17.3 shows the reproductive organs of a woman. The female gametes, called eggs, are made in the two </a:t>
            </a:r>
            <a:r>
              <a:rPr lang="en-US" sz="2000" b="1" dirty="0">
                <a:solidFill>
                  <a:srgbClr val="FF0000"/>
                </a:solidFill>
              </a:rPr>
              <a:t>ovaries</a:t>
            </a:r>
            <a:r>
              <a:rPr lang="en-US" sz="2000" dirty="0"/>
              <a:t>. </a:t>
            </a:r>
            <a:endParaRPr lang="en-US" sz="2000" dirty="0" smtClean="0"/>
          </a:p>
          <a:p>
            <a:pPr marL="355600" indent="-355600">
              <a:buClr>
                <a:srgbClr val="0070C0"/>
              </a:buClr>
              <a:buSzPct val="80000"/>
              <a:buFont typeface="Wingdings 3" panose="05040102010807070707" pitchFamily="18" charset="2"/>
              <a:buChar char=""/>
            </a:pPr>
            <a:r>
              <a:rPr lang="en-US" sz="2000" dirty="0" smtClean="0"/>
              <a:t>Leading </a:t>
            </a:r>
            <a:r>
              <a:rPr lang="en-US" sz="2000" dirty="0"/>
              <a:t>away from the ovaries are the oviducts, sometimes called </a:t>
            </a:r>
            <a:r>
              <a:rPr lang="en-US" sz="2000" b="1" dirty="0">
                <a:solidFill>
                  <a:srgbClr val="FF0000"/>
                </a:solidFill>
              </a:rPr>
              <a:t>Fallopian tubes</a:t>
            </a:r>
            <a:r>
              <a:rPr lang="en-US" sz="2000" dirty="0"/>
              <a:t>. They do not connect directly to the ovaries, but </a:t>
            </a:r>
            <a:r>
              <a:rPr lang="en-US" sz="2000" dirty="0" smtClean="0"/>
              <a:t>have </a:t>
            </a:r>
            <a:r>
              <a:rPr lang="en-US" sz="2000" dirty="0"/>
              <a:t>a funnel-shaped opening just a short distance away</a:t>
            </a:r>
            <a:r>
              <a:rPr lang="en-US" sz="2000" dirty="0" smtClean="0"/>
              <a:t>.</a:t>
            </a:r>
          </a:p>
        </p:txBody>
      </p:sp>
      <p:sp>
        <p:nvSpPr>
          <p:cNvPr id="5" name="Rectangle 4"/>
          <p:cNvSpPr/>
          <p:nvPr/>
        </p:nvSpPr>
        <p:spPr>
          <a:xfrm>
            <a:off x="4572000" y="4581128"/>
            <a:ext cx="4320480"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17.3 – </a:t>
            </a:r>
            <a:r>
              <a:rPr lang="en-US" sz="2000" dirty="0" smtClean="0"/>
              <a:t>The female reproductive system</a:t>
            </a:r>
            <a:endParaRPr lang="en-GB" sz="2000" dirty="0"/>
          </a:p>
        </p:txBody>
      </p:sp>
      <p:pic>
        <p:nvPicPr>
          <p:cNvPr id="5124" name="Picture 4" descr="diagram of female anatomy female reproductive system diagram labeled best 25 reproductive down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02196"/>
            <a:ext cx="4320480" cy="3440626"/>
          </a:xfrm>
          <a:prstGeom prst="rect">
            <a:avLst/>
          </a:prstGeom>
          <a:noFill/>
          <a:extLst>
            <a:ext uri="{909E8E84-426E-40DD-AFC4-6F175D3DCCD1}">
              <a14:hiddenFill xmlns:a14="http://schemas.microsoft.com/office/drawing/2010/main">
                <a:solidFill>
                  <a:srgbClr val="FFFFFF"/>
                </a:solidFill>
              </a14:hiddenFill>
            </a:ext>
          </a:extLst>
        </p:spPr>
      </p:pic>
      <p:sp>
        <p:nvSpPr>
          <p:cNvPr id="9" name="Round Same Side Corner Rectangle 8">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6" name="TextBox 5">
            <a:hlinkClick r:id="rId4" action="ppaction://hlinksldjump"/>
          </p:cNvPr>
          <p:cNvSpPr txBox="1"/>
          <p:nvPr/>
        </p:nvSpPr>
        <p:spPr>
          <a:xfrm>
            <a:off x="8233645" y="5653697"/>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221385786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4320479"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The two oviducts lead to the womb or uterus. This has very thick walls, made of muscle. It is quite small, only about the size of a clenched fist - but it can stretch  a great deal when a woman is pregnant.</a:t>
            </a:r>
          </a:p>
          <a:p>
            <a:pPr marL="355600" indent="-355600">
              <a:buClr>
                <a:srgbClr val="0070C0"/>
              </a:buClr>
              <a:buSzPct val="80000"/>
              <a:buFont typeface="Wingdings 3" panose="05040102010807070707" pitchFamily="18" charset="2"/>
              <a:buChar char=""/>
            </a:pPr>
            <a:r>
              <a:rPr lang="en-US" sz="2000" dirty="0" smtClean="0"/>
              <a:t>At the base of the uterus is a narrow opening, guarded by muscles. This is the neck of the uterus, or cervix. It leads to the vagina, which opens to outside.</a:t>
            </a:r>
          </a:p>
          <a:p>
            <a:pPr marL="355600" indent="-355600">
              <a:buClr>
                <a:srgbClr val="0070C0"/>
              </a:buClr>
              <a:buSzPct val="80000"/>
              <a:buFont typeface="Wingdings 3" panose="05040102010807070707" pitchFamily="18" charset="2"/>
              <a:buChar char=""/>
            </a:pPr>
            <a:r>
              <a:rPr lang="en-US" sz="2000" dirty="0" smtClean="0"/>
              <a:t>The opening from the bladder, called the urethra, runs in front of the vagina, while the rectum is just behind it. The three tubes open quite separately to the outside.</a:t>
            </a:r>
            <a:endParaRPr lang="en-US" sz="2000" dirty="0"/>
          </a:p>
        </p:txBody>
      </p:sp>
      <p:sp>
        <p:nvSpPr>
          <p:cNvPr id="5" name="Rectangle 4"/>
          <p:cNvSpPr/>
          <p:nvPr/>
        </p:nvSpPr>
        <p:spPr>
          <a:xfrm>
            <a:off x="4499992" y="5189711"/>
            <a:ext cx="439248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17.3 – </a:t>
            </a:r>
            <a:r>
              <a:rPr lang="en-US" sz="2000" dirty="0" smtClean="0"/>
              <a:t>The female reproductive system</a:t>
            </a:r>
            <a:endParaRPr lang="en-GB" sz="2000" dirty="0"/>
          </a:p>
        </p:txBody>
      </p:sp>
      <p:pic>
        <p:nvPicPr>
          <p:cNvPr id="5124" name="Picture 4" descr="diagram of female anatomy female reproductive system diagram labeled best 25 reproductive down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102195"/>
            <a:ext cx="4392488" cy="408751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file"/>
          </p:cNvPr>
          <p:cNvSpPr txBox="1"/>
          <p:nvPr/>
        </p:nvSpPr>
        <p:spPr>
          <a:xfrm>
            <a:off x="4815753" y="6081104"/>
            <a:ext cx="376096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Female Reproductive System</a:t>
            </a:r>
            <a:endParaRPr lang="en-GB" sz="2000" b="1" dirty="0"/>
          </a:p>
        </p:txBody>
      </p:sp>
      <p:sp>
        <p:nvSpPr>
          <p:cNvPr id="7" name="Round Same Side Corner Rectangle 6">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8" name="TextBox 7">
            <a:hlinkClick r:id="rId5" action="ppaction://hlinksldjump"/>
          </p:cNvPr>
          <p:cNvSpPr txBox="1"/>
          <p:nvPr/>
        </p:nvSpPr>
        <p:spPr>
          <a:xfrm>
            <a:off x="8233645" y="4573577"/>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328316091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4392487" cy="5632311"/>
          </a:xfrm>
          <a:prstGeom prst="rect">
            <a:avLst/>
          </a:prstGeom>
        </p:spPr>
        <p:txBody>
          <a:bodyPr wrap="square">
            <a:spAutoFit/>
          </a:bodyPr>
          <a:lstStyle/>
          <a:p>
            <a:pPr>
              <a:buClr>
                <a:srgbClr val="0070C0"/>
              </a:buClr>
              <a:buSzPct val="80000"/>
            </a:pPr>
            <a:r>
              <a:rPr lang="en-US" sz="2000" b="1" dirty="0">
                <a:solidFill>
                  <a:srgbClr val="C00000"/>
                </a:solidFill>
              </a:rPr>
              <a:t>The male reproductive organs</a:t>
            </a:r>
          </a:p>
          <a:p>
            <a:pPr marL="355600" indent="-355600">
              <a:buClr>
                <a:srgbClr val="0070C0"/>
              </a:buClr>
              <a:buSzPct val="80000"/>
              <a:buFont typeface="Wingdings 3" panose="05040102010807070707" pitchFamily="18" charset="2"/>
              <a:buChar char=""/>
            </a:pPr>
            <a:r>
              <a:rPr lang="en-US" sz="2000" dirty="0"/>
              <a:t>Figure 17.4 and 17.5 shows the reproductive organs of a man. The male gametes, called spermatozoa or sperm, are made in two testes (singular: testis). These are outside the body, in two sacs of skin called the scrotum</a:t>
            </a:r>
            <a:r>
              <a:rPr lang="en-US" sz="2000" dirty="0" smtClean="0"/>
              <a:t>.</a:t>
            </a:r>
          </a:p>
          <a:p>
            <a:pPr marL="355600" indent="-355600">
              <a:buClr>
                <a:srgbClr val="0070C0"/>
              </a:buClr>
              <a:buSzPct val="80000"/>
              <a:buFont typeface="Wingdings 3" panose="05040102010807070707" pitchFamily="18" charset="2"/>
              <a:buChar char=""/>
            </a:pPr>
            <a:r>
              <a:rPr lang="en-US" sz="2000" dirty="0"/>
              <a:t>The sperm are carried away from each testis in a tube called the sperm duct. The sperm ducts from the testes join up with the urethra just below the bladder. The urethra continues downwards and opens at the tip of the penis. The urethra can carry both urine and sperm at different times</a:t>
            </a:r>
            <a:r>
              <a:rPr lang="en-US" sz="2000" dirty="0" smtClean="0"/>
              <a:t>.</a:t>
            </a:r>
            <a:endParaRPr lang="en-US" sz="2000" dirty="0"/>
          </a:p>
        </p:txBody>
      </p:sp>
      <p:sp>
        <p:nvSpPr>
          <p:cNvPr id="5" name="Rectangle 4"/>
          <p:cNvSpPr/>
          <p:nvPr/>
        </p:nvSpPr>
        <p:spPr>
          <a:xfrm>
            <a:off x="4932040" y="5125454"/>
            <a:ext cx="367240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17.3 – </a:t>
            </a:r>
            <a:r>
              <a:rPr lang="en-US" sz="2000" dirty="0" smtClean="0"/>
              <a:t>Side view of the male reproductive system</a:t>
            </a:r>
            <a:endParaRPr lang="en-GB"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3018" t="2751" r="18" b="8000"/>
          <a:stretch/>
        </p:blipFill>
        <p:spPr>
          <a:xfrm>
            <a:off x="4572000" y="1158651"/>
            <a:ext cx="4320479" cy="3785987"/>
          </a:xfrm>
          <a:prstGeom prst="rect">
            <a:avLst/>
          </a:prstGeom>
        </p:spPr>
      </p:pic>
      <p:sp>
        <p:nvSpPr>
          <p:cNvPr id="8" name="TextBox 7">
            <a:hlinkClick r:id="rId4" action="ppaction://hlinkfile"/>
          </p:cNvPr>
          <p:cNvSpPr txBox="1"/>
          <p:nvPr/>
        </p:nvSpPr>
        <p:spPr>
          <a:xfrm>
            <a:off x="5085663" y="6081104"/>
            <a:ext cx="344677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Male Reproductive System</a:t>
            </a:r>
            <a:endParaRPr lang="en-GB" sz="2000" b="1" dirty="0"/>
          </a:p>
        </p:txBody>
      </p:sp>
      <p:sp>
        <p:nvSpPr>
          <p:cNvPr id="9" name="Round Same Side Corner Rectangle 8">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10" name="TextBox 9">
            <a:hlinkClick r:id="rId5" action="ppaction://hlinksldjump"/>
          </p:cNvPr>
          <p:cNvSpPr txBox="1"/>
          <p:nvPr/>
        </p:nvSpPr>
        <p:spPr>
          <a:xfrm>
            <a:off x="8233645" y="3997513"/>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377522050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8712967" cy="1015663"/>
          </a:xfrm>
          <a:prstGeom prst="rect">
            <a:avLst/>
          </a:prstGeom>
        </p:spPr>
        <p:txBody>
          <a:bodyPr wrap="square">
            <a:spAutoFit/>
          </a:bodyPr>
          <a:lstStyle/>
          <a:p>
            <a:pPr>
              <a:buClr>
                <a:srgbClr val="0070C0"/>
              </a:buClr>
              <a:buSzPct val="80000"/>
            </a:pPr>
            <a:r>
              <a:rPr lang="en-US" sz="2000" b="1" dirty="0">
                <a:solidFill>
                  <a:srgbClr val="C00000"/>
                </a:solidFill>
              </a:rPr>
              <a:t>The male reproductive organs</a:t>
            </a:r>
          </a:p>
          <a:p>
            <a:pPr marL="355600" indent="-355600">
              <a:buClr>
                <a:srgbClr val="0070C0"/>
              </a:buClr>
              <a:buSzPct val="80000"/>
              <a:buFont typeface="Wingdings 3" panose="05040102010807070707" pitchFamily="18" charset="2"/>
              <a:buChar char=""/>
            </a:pPr>
            <a:r>
              <a:rPr lang="en-US" sz="2000" dirty="0"/>
              <a:t>Where the sperm ducts join the urethra, there is a gland called the prostate gland. This makes a fluid which the sperm swim in..</a:t>
            </a:r>
          </a:p>
        </p:txBody>
      </p:sp>
      <p:sp>
        <p:nvSpPr>
          <p:cNvPr id="5" name="Rectangle 4"/>
          <p:cNvSpPr/>
          <p:nvPr/>
        </p:nvSpPr>
        <p:spPr>
          <a:xfrm>
            <a:off x="215516" y="6055308"/>
            <a:ext cx="4356484"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17.3 – </a:t>
            </a:r>
            <a:r>
              <a:rPr lang="en-US" sz="2000" dirty="0" smtClean="0"/>
              <a:t>Side view of the male reproductive system</a:t>
            </a:r>
            <a:endParaRPr lang="en-GB"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3018" t="2751" r="18" b="8000"/>
          <a:stretch/>
        </p:blipFill>
        <p:spPr>
          <a:xfrm>
            <a:off x="251521" y="2204864"/>
            <a:ext cx="4320479" cy="3785987"/>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r="750" b="8000"/>
          <a:stretch/>
        </p:blipFill>
        <p:spPr>
          <a:xfrm>
            <a:off x="4788024" y="2140407"/>
            <a:ext cx="4077766" cy="3923164"/>
          </a:xfrm>
          <a:prstGeom prst="rect">
            <a:avLst/>
          </a:prstGeom>
        </p:spPr>
      </p:pic>
      <p:sp>
        <p:nvSpPr>
          <p:cNvPr id="7" name="Rectangle 6"/>
          <p:cNvSpPr/>
          <p:nvPr/>
        </p:nvSpPr>
        <p:spPr>
          <a:xfrm>
            <a:off x="4787516" y="6071533"/>
            <a:ext cx="4356484"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17.4 – </a:t>
            </a:r>
            <a:r>
              <a:rPr lang="en-US" sz="2000" dirty="0" smtClean="0"/>
              <a:t>Front view of the male reproductive syste</a:t>
            </a:r>
            <a:r>
              <a:rPr lang="en-US" sz="2000" dirty="0"/>
              <a:t>m</a:t>
            </a:r>
            <a:endParaRPr lang="en-GB"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sp>
        <p:nvSpPr>
          <p:cNvPr id="9" name="TextBox 8">
            <a:hlinkClick r:id="rId5" action="ppaction://hlinksldjump"/>
          </p:cNvPr>
          <p:cNvSpPr txBox="1"/>
          <p:nvPr/>
        </p:nvSpPr>
        <p:spPr>
          <a:xfrm>
            <a:off x="8233645" y="1124744"/>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3795892101"/>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8712967" cy="5586145"/>
          </a:xfrm>
          <a:prstGeom prst="rect">
            <a:avLst/>
          </a:prstGeom>
        </p:spPr>
        <p:txBody>
          <a:bodyPr wrap="square">
            <a:spAutoFit/>
          </a:bodyPr>
          <a:lstStyle/>
          <a:p>
            <a:pPr>
              <a:buClr>
                <a:srgbClr val="0070C0"/>
              </a:buClr>
              <a:buSzPct val="80000"/>
            </a:pPr>
            <a:r>
              <a:rPr lang="en-US" sz="2100" b="1" dirty="0" smtClean="0">
                <a:solidFill>
                  <a:srgbClr val="C00000"/>
                </a:solidFill>
              </a:rPr>
              <a:t>Egg </a:t>
            </a:r>
            <a:r>
              <a:rPr lang="en-US" sz="2100" b="1" dirty="0">
                <a:solidFill>
                  <a:srgbClr val="C00000"/>
                </a:solidFill>
              </a:rPr>
              <a:t>production</a:t>
            </a:r>
          </a:p>
          <a:p>
            <a:pPr marL="355600" indent="-355600">
              <a:buClr>
                <a:srgbClr val="0070C0"/>
              </a:buClr>
              <a:buSzPct val="80000"/>
              <a:buFont typeface="Wingdings 3" panose="05040102010807070707" pitchFamily="18" charset="2"/>
              <a:buChar char=""/>
            </a:pPr>
            <a:r>
              <a:rPr lang="en-US" sz="2100" dirty="0"/>
              <a:t>Eggs begin to be formed inside a girl’s ovaries before she is born. At birth, she will already have thousands of partly developed eggs inside her ovaries.</a:t>
            </a:r>
          </a:p>
          <a:p>
            <a:pPr marL="355600" indent="-355600">
              <a:buClr>
                <a:srgbClr val="0070C0"/>
              </a:buClr>
              <a:buSzPct val="80000"/>
              <a:buFont typeface="Wingdings 3" panose="05040102010807070707" pitchFamily="18" charset="2"/>
              <a:buChar char=""/>
            </a:pPr>
            <a:r>
              <a:rPr lang="en-US" sz="2100" dirty="0"/>
              <a:t>When she reaches puberty (page 221), some of these eggs will begin to mature. </a:t>
            </a:r>
            <a:r>
              <a:rPr lang="en-US" sz="2100" dirty="0" smtClean="0"/>
              <a:t/>
            </a:r>
            <a:br>
              <a:rPr lang="en-US" sz="2100" dirty="0" smtClean="0"/>
            </a:br>
            <a:r>
              <a:rPr lang="en-US" sz="2100" dirty="0" smtClean="0"/>
              <a:t>Usually</a:t>
            </a:r>
            <a:r>
              <a:rPr lang="en-US" sz="2100" dirty="0"/>
              <a:t>, only one </a:t>
            </a:r>
            <a:r>
              <a:rPr lang="en-US" sz="2100" dirty="0" smtClean="0"/>
              <a:t/>
            </a:r>
            <a:br>
              <a:rPr lang="en-US" sz="2100" dirty="0" smtClean="0"/>
            </a:br>
            <a:r>
              <a:rPr lang="en-US" sz="2100" dirty="0" smtClean="0"/>
              <a:t>develops </a:t>
            </a:r>
            <a:r>
              <a:rPr lang="en-US" sz="2100" dirty="0"/>
              <a:t>at a time. </a:t>
            </a:r>
            <a:r>
              <a:rPr lang="en-US" sz="2100" dirty="0" smtClean="0"/>
              <a:t/>
            </a:r>
            <a:br>
              <a:rPr lang="en-US" sz="2100" dirty="0" smtClean="0"/>
            </a:br>
            <a:r>
              <a:rPr lang="en-US" sz="2100" dirty="0" smtClean="0"/>
              <a:t>When </a:t>
            </a:r>
            <a:r>
              <a:rPr lang="en-US" sz="2100" dirty="0"/>
              <a:t>it is mature </a:t>
            </a:r>
            <a:r>
              <a:rPr lang="en-US" sz="2100" dirty="0" smtClean="0"/>
              <a:t/>
            </a:r>
            <a:br>
              <a:rPr lang="en-US" sz="2100" dirty="0" smtClean="0"/>
            </a:br>
            <a:r>
              <a:rPr lang="en-US" sz="2100" dirty="0" smtClean="0"/>
              <a:t>(</a:t>
            </a:r>
            <a:r>
              <a:rPr lang="en-US" sz="2100" dirty="0"/>
              <a:t>Figure 17.6), an </a:t>
            </a:r>
            <a:r>
              <a:rPr lang="en-US" sz="2100" dirty="0" smtClean="0"/>
              <a:t>egg </a:t>
            </a:r>
            <a:br>
              <a:rPr lang="en-US" sz="2100" dirty="0" smtClean="0"/>
            </a:br>
            <a:r>
              <a:rPr lang="en-US" sz="2100" dirty="0" smtClean="0"/>
              <a:t>cell </a:t>
            </a:r>
            <a:r>
              <a:rPr lang="en-US" sz="2100" dirty="0"/>
              <a:t>bursts out </a:t>
            </a:r>
            <a:r>
              <a:rPr lang="en-US" sz="2100" dirty="0" smtClean="0"/>
              <a:t>of </a:t>
            </a:r>
            <a:r>
              <a:rPr lang="en-US" sz="2100" dirty="0"/>
              <a:t>the </a:t>
            </a:r>
            <a:r>
              <a:rPr lang="en-US" sz="2100" dirty="0" smtClean="0"/>
              <a:t/>
            </a:r>
            <a:br>
              <a:rPr lang="en-US" sz="2100" dirty="0" smtClean="0"/>
            </a:br>
            <a:r>
              <a:rPr lang="en-US" sz="2100" dirty="0" smtClean="0"/>
              <a:t>ovary </a:t>
            </a:r>
            <a:r>
              <a:rPr lang="en-US" sz="2100" dirty="0"/>
              <a:t>and into </a:t>
            </a:r>
            <a:r>
              <a:rPr lang="en-US" sz="2100" dirty="0" smtClean="0"/>
              <a:t>the </a:t>
            </a:r>
            <a:br>
              <a:rPr lang="en-US" sz="2100" dirty="0" smtClean="0"/>
            </a:br>
            <a:r>
              <a:rPr lang="en-US" sz="2100" dirty="0" smtClean="0"/>
              <a:t>funnel </a:t>
            </a:r>
            <a:r>
              <a:rPr lang="en-US" sz="2100" dirty="0"/>
              <a:t>at the end </a:t>
            </a:r>
            <a:r>
              <a:rPr lang="en-US" sz="2100" dirty="0" smtClean="0"/>
              <a:t>of </a:t>
            </a:r>
            <a:br>
              <a:rPr lang="en-US" sz="2100" dirty="0" smtClean="0"/>
            </a:br>
            <a:r>
              <a:rPr lang="en-US" sz="2100" dirty="0" smtClean="0"/>
              <a:t>the </a:t>
            </a:r>
            <a:r>
              <a:rPr lang="en-US" sz="2100" dirty="0"/>
              <a:t>oviduct. This is </a:t>
            </a:r>
            <a:r>
              <a:rPr lang="en-US" sz="2100" dirty="0" smtClean="0"/>
              <a:t/>
            </a:r>
            <a:br>
              <a:rPr lang="en-US" sz="2100" dirty="0" smtClean="0"/>
            </a:br>
            <a:r>
              <a:rPr lang="en-US" sz="2100" dirty="0" smtClean="0"/>
              <a:t>called </a:t>
            </a:r>
            <a:r>
              <a:rPr lang="en-US" sz="2100" dirty="0"/>
              <a:t>ovulation. In </a:t>
            </a:r>
            <a:r>
              <a:rPr lang="en-US" sz="2100" dirty="0" smtClean="0"/>
              <a:t/>
            </a:r>
            <a:br>
              <a:rPr lang="en-US" sz="2100" dirty="0" smtClean="0"/>
            </a:br>
            <a:r>
              <a:rPr lang="en-US" sz="2100" dirty="0" smtClean="0"/>
              <a:t>humans</a:t>
            </a:r>
            <a:r>
              <a:rPr lang="en-US" sz="2100" dirty="0"/>
              <a:t>, it happens </a:t>
            </a:r>
            <a:r>
              <a:rPr lang="en-US" sz="2100" dirty="0" smtClean="0"/>
              <a:t/>
            </a:r>
            <a:br>
              <a:rPr lang="en-US" sz="2100" dirty="0" smtClean="0"/>
            </a:br>
            <a:r>
              <a:rPr lang="en-US" sz="2100" dirty="0" smtClean="0"/>
              <a:t>once </a:t>
            </a:r>
            <a:r>
              <a:rPr lang="en-US" sz="2100" dirty="0"/>
              <a:t>a month.</a:t>
            </a:r>
          </a:p>
        </p:txBody>
      </p:sp>
      <p:sp>
        <p:nvSpPr>
          <p:cNvPr id="7" name="Rectangle 6"/>
          <p:cNvSpPr/>
          <p:nvPr/>
        </p:nvSpPr>
        <p:spPr>
          <a:xfrm>
            <a:off x="4865086" y="6410935"/>
            <a:ext cx="4356484"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17.6 – </a:t>
            </a:r>
            <a:r>
              <a:rPr lang="en-US" sz="2000" dirty="0" smtClean="0"/>
              <a:t>A human egg cell</a:t>
            </a:r>
            <a:endParaRPr lang="en-GB"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963" t="4146" r="1176" b="8621"/>
          <a:stretch/>
        </p:blipFill>
        <p:spPr>
          <a:xfrm>
            <a:off x="3203848" y="2852936"/>
            <a:ext cx="5633578" cy="3481186"/>
          </a:xfrm>
          <a:prstGeom prst="rect">
            <a:avLst/>
          </a:prstGeom>
        </p:spPr>
      </p:pic>
      <p:sp>
        <p:nvSpPr>
          <p:cNvPr id="10" name="TextBox 9">
            <a:hlinkClick r:id="rId4" action="ppaction://hlinksldjump"/>
          </p:cNvPr>
          <p:cNvSpPr txBox="1"/>
          <p:nvPr/>
        </p:nvSpPr>
        <p:spPr>
          <a:xfrm>
            <a:off x="8233645" y="1916832"/>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31436548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4104455" cy="5632311"/>
          </a:xfrm>
          <a:prstGeom prst="rect">
            <a:avLst/>
          </a:prstGeom>
        </p:spPr>
        <p:txBody>
          <a:bodyPr wrap="square">
            <a:spAutoFit/>
          </a:bodyPr>
          <a:lstStyle/>
          <a:p>
            <a:pPr>
              <a:buClr>
                <a:srgbClr val="0070C0"/>
              </a:buClr>
              <a:buSzPct val="80000"/>
            </a:pPr>
            <a:r>
              <a:rPr lang="en-US" sz="2400" b="1" dirty="0" smtClean="0">
                <a:solidFill>
                  <a:srgbClr val="C00000"/>
                </a:solidFill>
              </a:rPr>
              <a:t>Sperm </a:t>
            </a:r>
            <a:r>
              <a:rPr lang="en-US" sz="2400" b="1" dirty="0">
                <a:solidFill>
                  <a:srgbClr val="C00000"/>
                </a:solidFill>
              </a:rPr>
              <a:t>production</a:t>
            </a:r>
          </a:p>
          <a:p>
            <a:pPr marL="355600" indent="-355600">
              <a:buClr>
                <a:srgbClr val="0070C0"/>
              </a:buClr>
              <a:buSzPct val="80000"/>
              <a:buFont typeface="Wingdings 3" panose="05040102010807070707" pitchFamily="18" charset="2"/>
              <a:buChar char=""/>
            </a:pPr>
            <a:r>
              <a:rPr lang="en-US" sz="2400" dirty="0"/>
              <a:t>Figure 17.7 shows a section through a testis. It contain thousands of very narrow, coiled tubes or tubules. </a:t>
            </a:r>
            <a:r>
              <a:rPr lang="en-US" sz="2400" dirty="0" smtClean="0"/>
              <a:t>These </a:t>
            </a:r>
            <a:r>
              <a:rPr lang="en-US" sz="2400" dirty="0"/>
              <a:t>are where the sperm are made. </a:t>
            </a:r>
            <a:endParaRPr lang="en-US" sz="2400" dirty="0" smtClean="0"/>
          </a:p>
          <a:p>
            <a:pPr marL="355600" indent="-355600">
              <a:buClr>
                <a:srgbClr val="0070C0"/>
              </a:buClr>
              <a:buSzPct val="80000"/>
              <a:buFont typeface="Wingdings 3" panose="05040102010807070707" pitchFamily="18" charset="2"/>
              <a:buChar char=""/>
            </a:pPr>
            <a:r>
              <a:rPr lang="en-US" sz="2400" dirty="0" smtClean="0"/>
              <a:t>Sperm </a:t>
            </a:r>
            <a:r>
              <a:rPr lang="en-US" sz="2400" dirty="0"/>
              <a:t>develop from cells in the walls of the tubules, which divide by </a:t>
            </a:r>
            <a:r>
              <a:rPr lang="en-US" sz="2400" b="1" dirty="0" smtClean="0">
                <a:solidFill>
                  <a:srgbClr val="FF0000"/>
                </a:solidFill>
              </a:rPr>
              <a:t>meiosis.</a:t>
            </a:r>
            <a:r>
              <a:rPr lang="en-US" sz="2400" dirty="0" smtClean="0"/>
              <a:t> </a:t>
            </a:r>
            <a:r>
              <a:rPr lang="en-US" sz="2400" dirty="0"/>
              <a:t>Sperm are made continually from puberty onwards. Figure 17.8 shows the structure of a sperm</a:t>
            </a:r>
            <a:r>
              <a:rPr lang="en-US" sz="2400" dirty="0" smtClean="0"/>
              <a:t>.</a:t>
            </a:r>
            <a:endParaRPr lang="en-US" sz="2400" dirty="0"/>
          </a:p>
        </p:txBody>
      </p:sp>
      <p:sp>
        <p:nvSpPr>
          <p:cNvPr id="7" name="Rectangle 6"/>
          <p:cNvSpPr/>
          <p:nvPr/>
        </p:nvSpPr>
        <p:spPr>
          <a:xfrm>
            <a:off x="4283968" y="5282624"/>
            <a:ext cx="4608512" cy="73866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17.7 – </a:t>
            </a:r>
            <a:r>
              <a:rPr lang="en-US" sz="2400" dirty="0"/>
              <a:t>Section through a testis.</a:t>
            </a:r>
            <a:endParaRPr lang="en-GB" sz="24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pic>
        <p:nvPicPr>
          <p:cNvPr id="7172"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283968" y="1124744"/>
            <a:ext cx="4608512" cy="40572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5472111" y="6093296"/>
            <a:ext cx="272106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How Testes Work</a:t>
            </a:r>
            <a:endParaRPr lang="en-GB" sz="2400" b="1" dirty="0"/>
          </a:p>
        </p:txBody>
      </p:sp>
      <p:sp>
        <p:nvSpPr>
          <p:cNvPr id="11" name="TextBox 10">
            <a:hlinkClick r:id="rId5" action="ppaction://hlinksldjump"/>
          </p:cNvPr>
          <p:cNvSpPr txBox="1"/>
          <p:nvPr/>
        </p:nvSpPr>
        <p:spPr>
          <a:xfrm>
            <a:off x="8233645" y="5581689"/>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393585678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17.1 – The Human Reproductive System</a:t>
            </a:r>
            <a:endParaRPr lang="en-US" sz="3400" dirty="0"/>
          </a:p>
        </p:txBody>
      </p:sp>
      <p:sp>
        <p:nvSpPr>
          <p:cNvPr id="34" name="Rectangle 33"/>
          <p:cNvSpPr/>
          <p:nvPr/>
        </p:nvSpPr>
        <p:spPr>
          <a:xfrm>
            <a:off x="179513" y="1124744"/>
            <a:ext cx="8712967" cy="1938992"/>
          </a:xfrm>
          <a:prstGeom prst="rect">
            <a:avLst/>
          </a:prstGeom>
        </p:spPr>
        <p:txBody>
          <a:bodyPr wrap="square">
            <a:spAutoFit/>
          </a:bodyPr>
          <a:lstStyle/>
          <a:p>
            <a:pPr>
              <a:buClr>
                <a:srgbClr val="0070C0"/>
              </a:buClr>
              <a:buSzPct val="80000"/>
            </a:pPr>
            <a:r>
              <a:rPr lang="en-US" sz="2400" b="1" dirty="0" smtClean="0">
                <a:solidFill>
                  <a:srgbClr val="C00000"/>
                </a:solidFill>
              </a:rPr>
              <a:t>Sperm </a:t>
            </a:r>
            <a:r>
              <a:rPr lang="en-US" sz="2400" b="1" dirty="0">
                <a:solidFill>
                  <a:srgbClr val="C00000"/>
                </a:solidFill>
              </a:rPr>
              <a:t>production</a:t>
            </a:r>
          </a:p>
          <a:p>
            <a:pPr marL="355600" indent="-355600">
              <a:buClr>
                <a:srgbClr val="0070C0"/>
              </a:buClr>
              <a:buSzPct val="80000"/>
              <a:buFont typeface="Wingdings 3" panose="05040102010807070707" pitchFamily="18" charset="2"/>
              <a:buChar char=""/>
            </a:pPr>
            <a:r>
              <a:rPr lang="en-US" sz="2400" dirty="0" smtClean="0"/>
              <a:t>Sperm </a:t>
            </a:r>
            <a:r>
              <a:rPr lang="en-US" sz="2400" dirty="0"/>
              <a:t>production is very sensitive to heat. If </a:t>
            </a:r>
            <a:r>
              <a:rPr lang="en-US" sz="2400" dirty="0" smtClean="0"/>
              <a:t>they </a:t>
            </a:r>
            <a:r>
              <a:rPr lang="en-US" sz="2400"/>
              <a:t>get </a:t>
            </a:r>
            <a:r>
              <a:rPr lang="en-US" sz="2400" smtClean="0"/>
              <a:t/>
            </a:r>
            <a:br>
              <a:rPr lang="en-US" sz="2400" smtClean="0"/>
            </a:br>
            <a:r>
              <a:rPr lang="en-US" sz="2400" smtClean="0"/>
              <a:t>too </a:t>
            </a:r>
            <a:r>
              <a:rPr lang="en-US" sz="2400" dirty="0"/>
              <a:t>hot, the cells in the tubules will not develop </a:t>
            </a:r>
            <a:r>
              <a:rPr lang="en-US" sz="2400" smtClean="0"/>
              <a:t>into </a:t>
            </a:r>
            <a:br>
              <a:rPr lang="en-US" sz="2400" smtClean="0"/>
            </a:br>
            <a:r>
              <a:rPr lang="en-US" sz="2400" smtClean="0"/>
              <a:t>sperm</a:t>
            </a:r>
            <a:r>
              <a:rPr lang="en-US" sz="2400" dirty="0"/>
              <a:t>. This is why the testes are outside the body, where they are cooler than they would be inside.</a:t>
            </a:r>
          </a:p>
        </p:txBody>
      </p:sp>
      <p:sp>
        <p:nvSpPr>
          <p:cNvPr id="7" name="Rectangle 6"/>
          <p:cNvSpPr/>
          <p:nvPr/>
        </p:nvSpPr>
        <p:spPr>
          <a:xfrm>
            <a:off x="179513" y="6309320"/>
            <a:ext cx="4824535" cy="369332"/>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17.8 – </a:t>
            </a:r>
            <a:r>
              <a:rPr lang="en-US" sz="2400" dirty="0" smtClean="0"/>
              <a:t>A human sperm</a:t>
            </a:r>
            <a:endParaRPr lang="en-GB" sz="24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652" t="2741" r="827" b="4062"/>
          <a:stretch/>
        </p:blipFill>
        <p:spPr>
          <a:xfrm>
            <a:off x="179512" y="3068959"/>
            <a:ext cx="8712968" cy="3096345"/>
          </a:xfrm>
          <a:prstGeom prst="rect">
            <a:avLst/>
          </a:prstGeom>
        </p:spPr>
      </p:pic>
      <p:sp>
        <p:nvSpPr>
          <p:cNvPr id="9" name="TextBox 8">
            <a:hlinkClick r:id="rId4" action="ppaction://hlinksldjump"/>
          </p:cNvPr>
          <p:cNvSpPr txBox="1"/>
          <p:nvPr/>
        </p:nvSpPr>
        <p:spPr>
          <a:xfrm>
            <a:off x="8233645" y="1052736"/>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92194725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8712967" cy="569386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500" dirty="0" smtClean="0"/>
              <a:t>After </a:t>
            </a:r>
            <a:r>
              <a:rPr lang="en-US" sz="2500" dirty="0"/>
              <a:t>ovulation, the egg is caught in the funnel of the oviduct. The funnel is lined with cilia which beat rhythmically, wafting the egg into the entrance of the oviduct.</a:t>
            </a:r>
          </a:p>
          <a:p>
            <a:pPr marL="355600" indent="-355600">
              <a:buClr>
                <a:srgbClr val="0070C0"/>
              </a:buClr>
              <a:buSzPct val="80000"/>
              <a:buFont typeface="Wingdings 3" panose="05040102010807070707" pitchFamily="18" charset="2"/>
              <a:buChar char=""/>
            </a:pPr>
            <a:r>
              <a:rPr lang="en-US" sz="2500" dirty="0"/>
              <a:t>Very slowly, the egg travels towards the uterus. Cilia lining the oviduct help to sweep it along. Muscles in the wall of the oviduct also help to move it, by peristalsis. (Figure 7.16 on page 83 shows peristalsis in the alimentary canal.)</a:t>
            </a:r>
          </a:p>
          <a:p>
            <a:pPr marL="355600" indent="-355600">
              <a:buClr>
                <a:srgbClr val="0070C0"/>
              </a:buClr>
              <a:buSzPct val="80000"/>
              <a:buFont typeface="Wingdings 3" panose="05040102010807070707" pitchFamily="18" charset="2"/>
              <a:buChar char=""/>
            </a:pPr>
            <a:r>
              <a:rPr lang="en-US" sz="2500" dirty="0"/>
              <a:t>If the egg is not fertilised by a sperm within 8-24 hours after ovulation, it will die. By this time, it has only travelled a short way along the oviduct. So a sperm must reach an egg while it is quite near the top of the </a:t>
            </a:r>
            <a:r>
              <a:rPr lang="en-US" sz="2500" dirty="0" smtClean="0"/>
              <a:t/>
            </a:r>
            <a:br>
              <a:rPr lang="en-US" sz="2500" dirty="0" smtClean="0"/>
            </a:br>
            <a:r>
              <a:rPr lang="en-US" sz="2500" dirty="0" smtClean="0"/>
              <a:t>oviduct </a:t>
            </a:r>
            <a:r>
              <a:rPr lang="en-US" sz="2500" dirty="0"/>
              <a:t>if fertilisation is to be successful</a:t>
            </a:r>
            <a:r>
              <a:rPr lang="en-US" sz="2500" dirty="0" smtClean="0"/>
              <a:t>.</a:t>
            </a:r>
            <a:endParaRPr lang="en-US" sz="25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6501197" y="6093296"/>
            <a:ext cx="2334293"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Sperm Swimming</a:t>
            </a:r>
            <a:endParaRPr lang="en-GB" sz="2000" b="1" dirty="0"/>
          </a:p>
        </p:txBody>
      </p:sp>
      <p:sp>
        <p:nvSpPr>
          <p:cNvPr id="10" name="TextBox 9">
            <a:hlinkClick r:id="rId4" action="ppaction://hlinksldjump"/>
          </p:cNvPr>
          <p:cNvSpPr txBox="1"/>
          <p:nvPr/>
        </p:nvSpPr>
        <p:spPr>
          <a:xfrm>
            <a:off x="8233645" y="1124744"/>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270975707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968550" cy="378565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When </a:t>
            </a:r>
            <a:r>
              <a:rPr lang="en-US" sz="2000" dirty="0"/>
              <a:t>the man is sexually excited, blood is pumped into spaces inside the penis, so that it becomes erect. </a:t>
            </a:r>
            <a:endParaRPr lang="en-US" sz="2000" dirty="0" smtClean="0"/>
          </a:p>
          <a:p>
            <a:pPr marL="355600" indent="-355600">
              <a:buClr>
                <a:srgbClr val="0070C0"/>
              </a:buClr>
              <a:buSzPct val="80000"/>
              <a:buFont typeface="Wingdings 3" panose="05040102010807070707" pitchFamily="18" charset="2"/>
              <a:buChar char=""/>
            </a:pPr>
            <a:r>
              <a:rPr lang="en-US" sz="2000" dirty="0" smtClean="0"/>
              <a:t>To </a:t>
            </a:r>
            <a:r>
              <a:rPr lang="en-US" sz="2000" dirty="0"/>
              <a:t>bring the sperm as close as possible to the egg, the man’s penis is placed inside the vagina of the woman. This is called sexual intercourse.</a:t>
            </a:r>
          </a:p>
          <a:p>
            <a:pPr marL="355600" indent="-355600">
              <a:buClr>
                <a:srgbClr val="0070C0"/>
              </a:buClr>
              <a:buSzPct val="80000"/>
              <a:buFont typeface="Wingdings 3" panose="05040102010807070707" pitchFamily="18" charset="2"/>
              <a:buChar char=""/>
            </a:pPr>
            <a:r>
              <a:rPr lang="en-US" sz="2000" dirty="0"/>
              <a:t>Sperm are pushed out of the penis into the vagina. This happens when muscles in the walls of the tubes containing the sperm contract rhythmically. </a:t>
            </a:r>
          </a:p>
        </p:txBody>
      </p:sp>
      <p:sp>
        <p:nvSpPr>
          <p:cNvPr id="7" name="Rectangle 6"/>
          <p:cNvSpPr/>
          <p:nvPr/>
        </p:nvSpPr>
        <p:spPr>
          <a:xfrm>
            <a:off x="5148063" y="3945830"/>
            <a:ext cx="3744415" cy="923330"/>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17.9 – </a:t>
            </a:r>
            <a:r>
              <a:rPr lang="en-US" sz="2000" dirty="0" smtClean="0"/>
              <a:t>This </a:t>
            </a:r>
            <a:r>
              <a:rPr lang="en-US" sz="2000" dirty="0"/>
              <a:t>sperm cell is swimming over the surfaces of the ciliated </a:t>
            </a:r>
            <a:r>
              <a:rPr lang="en-US" sz="2000" dirty="0" smtClean="0"/>
              <a:t>cells </a:t>
            </a:r>
            <a:r>
              <a:rPr lang="en-US" sz="2000" dirty="0"/>
              <a:t>in the oviduct.</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794" t="19974" r="2778" b="12128"/>
          <a:stretch/>
        </p:blipFill>
        <p:spPr>
          <a:xfrm>
            <a:off x="5148064" y="1137517"/>
            <a:ext cx="3744416" cy="2736305"/>
          </a:xfrm>
          <a:prstGeom prst="rect">
            <a:avLst/>
          </a:prstGeom>
        </p:spPr>
      </p:pic>
      <p:sp>
        <p:nvSpPr>
          <p:cNvPr id="4" name="Rectangle 3"/>
          <p:cNvSpPr/>
          <p:nvPr/>
        </p:nvSpPr>
        <p:spPr>
          <a:xfrm>
            <a:off x="179513" y="5013176"/>
            <a:ext cx="8640959" cy="163121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The wave of contraction begins in the testes, travels along the sperm ducts, and into the penis. </a:t>
            </a:r>
            <a:r>
              <a:rPr lang="en-US" sz="2000" dirty="0" smtClean="0"/>
              <a:t>The </a:t>
            </a:r>
            <a:r>
              <a:rPr lang="en-US" sz="2000" dirty="0"/>
              <a:t>sperm are squeezed along, out of the man’s urethra and into the woman’s vagina. This is called ejaculation</a:t>
            </a:r>
            <a:r>
              <a:rPr lang="en-US" sz="2000" dirty="0" smtClean="0"/>
              <a:t>.</a:t>
            </a:r>
          </a:p>
          <a:p>
            <a:pPr marL="355600" indent="-355600">
              <a:buClr>
                <a:srgbClr val="0070C0"/>
              </a:buClr>
              <a:buSzPct val="80000"/>
              <a:buFont typeface="Wingdings 3" panose="05040102010807070707" pitchFamily="18" charset="2"/>
              <a:buChar char=""/>
            </a:pPr>
            <a:r>
              <a:rPr lang="en-US" sz="2000" dirty="0"/>
              <a:t>The fluid containing the sperm is called semen. Ejaculation deposits the semen at the top of the vagina, near the cervix</a:t>
            </a:r>
            <a:r>
              <a:rPr lang="en-US" sz="2000" dirty="0" smtClean="0"/>
              <a:t>.</a:t>
            </a:r>
            <a:endParaRPr lang="en-US" sz="2000" dirty="0"/>
          </a:p>
        </p:txBody>
      </p:sp>
      <p:sp>
        <p:nvSpPr>
          <p:cNvPr id="9" name="TextBox 8">
            <a:hlinkClick r:id="rId4" action="ppaction://hlinksldjump"/>
          </p:cNvPr>
          <p:cNvSpPr txBox="1"/>
          <p:nvPr/>
        </p:nvSpPr>
        <p:spPr>
          <a:xfrm>
            <a:off x="8244408" y="1117193"/>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72040612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8712967" cy="5632311"/>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2000" dirty="0" smtClean="0"/>
              <a:t>The sperm are still quite a long way from the egg. They swim, using their tails, up through the cervix, through the uterus, and into the oviduct (Figure 17.9 and Figure 17.10).</a:t>
            </a:r>
          </a:p>
          <a:p>
            <a:pPr marL="285750" indent="-285750">
              <a:buClr>
                <a:srgbClr val="0070C0"/>
              </a:buClr>
              <a:buSzPct val="80000"/>
              <a:buFont typeface="Wingdings 3" panose="05040102010807070707" pitchFamily="18" charset="2"/>
              <a:buChar char=""/>
            </a:pPr>
            <a:r>
              <a:rPr lang="en-US" sz="2000" dirty="0" smtClean="0"/>
              <a:t>Sperm </a:t>
            </a:r>
            <a:r>
              <a:rPr lang="en-US" sz="2000" dirty="0"/>
              <a:t>can only swim at a rate of about </a:t>
            </a:r>
            <a:r>
              <a:rPr lang="en-US" sz="2000" dirty="0" smtClean="0"/>
              <a:t>4mm </a:t>
            </a:r>
            <a:r>
              <a:rPr lang="en-US" sz="2000" dirty="0"/>
              <a:t>per minute, so it takes quite a while for them to get as far as the </a:t>
            </a:r>
            <a:r>
              <a:rPr lang="en-US" sz="2000" dirty="0" smtClean="0"/>
              <a:t/>
            </a:r>
            <a:br>
              <a:rPr lang="en-US" sz="2000" dirty="0" smtClean="0"/>
            </a:br>
            <a:r>
              <a:rPr lang="en-US" sz="2000" dirty="0" smtClean="0"/>
              <a:t>oviducts</a:t>
            </a:r>
            <a:r>
              <a:rPr lang="en-US" sz="2000" dirty="0"/>
              <a:t>. Many will never get there at all. </a:t>
            </a:r>
            <a:r>
              <a:rPr lang="en-US" sz="2000" dirty="0" smtClean="0"/>
              <a:t/>
            </a:r>
            <a:br>
              <a:rPr lang="en-US" sz="2000" dirty="0" smtClean="0"/>
            </a:br>
            <a:r>
              <a:rPr lang="en-US" sz="2000" dirty="0" smtClean="0"/>
              <a:t>But </a:t>
            </a:r>
            <a:r>
              <a:rPr lang="en-US" sz="2000" dirty="0"/>
              <a:t>one ejaculation deposits </a:t>
            </a:r>
            <a:r>
              <a:rPr lang="en-US" sz="2000" dirty="0" smtClean="0"/>
              <a:t>about </a:t>
            </a:r>
            <a:r>
              <a:rPr lang="en-US" sz="2000" dirty="0"/>
              <a:t>a million </a:t>
            </a:r>
            <a:r>
              <a:rPr lang="en-US" sz="2000" dirty="0" smtClean="0"/>
              <a:t/>
            </a:r>
            <a:br>
              <a:rPr lang="en-US" sz="2000" dirty="0" smtClean="0"/>
            </a:br>
            <a:r>
              <a:rPr lang="en-US" sz="2000" dirty="0" smtClean="0"/>
              <a:t>sperm </a:t>
            </a:r>
            <a:r>
              <a:rPr lang="en-US" sz="2000" dirty="0"/>
              <a:t>in the vagina, so </a:t>
            </a:r>
            <a:r>
              <a:rPr lang="en-US" sz="2000" dirty="0" smtClean="0"/>
              <a:t>there </a:t>
            </a:r>
            <a:r>
              <a:rPr lang="en-US" sz="2000" dirty="0"/>
              <a:t>is a good </a:t>
            </a:r>
            <a:r>
              <a:rPr lang="en-US" sz="2000" dirty="0" smtClean="0"/>
              <a:t/>
            </a:r>
            <a:br>
              <a:rPr lang="en-US" sz="2000" dirty="0" smtClean="0"/>
            </a:br>
            <a:r>
              <a:rPr lang="en-US" sz="2000" dirty="0" smtClean="0"/>
              <a:t>chance </a:t>
            </a:r>
            <a:r>
              <a:rPr lang="en-US" sz="2000" dirty="0"/>
              <a:t>that </a:t>
            </a:r>
            <a:r>
              <a:rPr lang="en-US" sz="2000" dirty="0" smtClean="0"/>
              <a:t>some </a:t>
            </a:r>
            <a:r>
              <a:rPr lang="en-US" sz="2000" dirty="0"/>
              <a:t>of them </a:t>
            </a:r>
            <a:r>
              <a:rPr lang="en-US" sz="2000" dirty="0" smtClean="0"/>
              <a:t>will </a:t>
            </a:r>
            <a:r>
              <a:rPr lang="en-US" sz="2000" dirty="0"/>
              <a:t>reach the egg.</a:t>
            </a:r>
          </a:p>
          <a:p>
            <a:pPr marL="285750" indent="-285750">
              <a:buClr>
                <a:srgbClr val="0070C0"/>
              </a:buClr>
              <a:buSzPct val="80000"/>
              <a:buFont typeface="Wingdings 3" panose="05040102010807070707" pitchFamily="18" charset="2"/>
              <a:buChar char=""/>
            </a:pPr>
            <a:r>
              <a:rPr lang="en-US" sz="2000" dirty="0"/>
              <a:t>One sperm enters the egg. Only the </a:t>
            </a:r>
            <a:r>
              <a:rPr lang="en-US" sz="2000" dirty="0" smtClean="0"/>
              <a:t>head </a:t>
            </a:r>
            <a:br>
              <a:rPr lang="en-US" sz="2000" dirty="0" smtClean="0"/>
            </a:br>
            <a:r>
              <a:rPr lang="en-US" sz="2000" dirty="0" smtClean="0"/>
              <a:t>of </a:t>
            </a:r>
            <a:r>
              <a:rPr lang="en-US" sz="2000" dirty="0"/>
              <a:t>the sperm goes in; the tail is </a:t>
            </a:r>
            <a:r>
              <a:rPr lang="en-US" sz="2000" dirty="0" smtClean="0"/>
              <a:t>left </a:t>
            </a:r>
            <a:r>
              <a:rPr lang="en-US" sz="2000" dirty="0"/>
              <a:t>outside. </a:t>
            </a:r>
            <a:r>
              <a:rPr lang="en-US" sz="2000" dirty="0" smtClean="0"/>
              <a:t/>
            </a:r>
            <a:br>
              <a:rPr lang="en-US" sz="2000" dirty="0" smtClean="0"/>
            </a:br>
            <a:r>
              <a:rPr lang="en-US" sz="2000" dirty="0" smtClean="0"/>
              <a:t>The </a:t>
            </a:r>
            <a:r>
              <a:rPr lang="en-US" sz="2000" dirty="0"/>
              <a:t>nucleus of the sperm </a:t>
            </a:r>
            <a:r>
              <a:rPr lang="en-US" sz="2000" dirty="0" smtClean="0"/>
              <a:t>fuses </a:t>
            </a:r>
            <a:r>
              <a:rPr lang="en-US" sz="2000" dirty="0"/>
              <a:t>with the </a:t>
            </a:r>
            <a:r>
              <a:rPr lang="en-US" sz="2000" dirty="0" smtClean="0"/>
              <a:t/>
            </a:r>
            <a:br>
              <a:rPr lang="en-US" sz="2000" dirty="0" smtClean="0"/>
            </a:br>
            <a:r>
              <a:rPr lang="en-US" sz="2000" dirty="0" smtClean="0"/>
              <a:t>nucleus </a:t>
            </a:r>
            <a:r>
              <a:rPr lang="en-US" sz="2000" dirty="0"/>
              <a:t>of the egg. </a:t>
            </a:r>
            <a:r>
              <a:rPr lang="en-US" sz="2000" dirty="0" smtClean="0"/>
              <a:t>This </a:t>
            </a:r>
            <a:r>
              <a:rPr lang="en-US" sz="2000" dirty="0"/>
              <a:t>is </a:t>
            </a:r>
            <a:r>
              <a:rPr lang="en-US" sz="2000" b="1" dirty="0">
                <a:solidFill>
                  <a:srgbClr val="FF0000"/>
                </a:solidFill>
              </a:rPr>
              <a:t>fertilisation</a:t>
            </a:r>
            <a:r>
              <a:rPr lang="en-US" sz="2000" dirty="0">
                <a:solidFill>
                  <a:srgbClr val="FF0000"/>
                </a:solidFill>
              </a:rPr>
              <a:t> </a:t>
            </a:r>
            <a:r>
              <a:rPr lang="en-US" sz="2000" dirty="0" smtClean="0">
                <a:solidFill>
                  <a:srgbClr val="FF0000"/>
                </a:solidFill>
              </a:rPr>
              <a:t/>
            </a:r>
            <a:br>
              <a:rPr lang="en-US" sz="2000" dirty="0" smtClean="0">
                <a:solidFill>
                  <a:srgbClr val="FF0000"/>
                </a:solidFill>
              </a:rPr>
            </a:br>
            <a:r>
              <a:rPr lang="en-US" sz="2000" dirty="0" smtClean="0"/>
              <a:t>(</a:t>
            </a:r>
            <a:r>
              <a:rPr lang="en-US" sz="2000" dirty="0"/>
              <a:t>Figure 17.11).</a:t>
            </a:r>
          </a:p>
          <a:p>
            <a:pPr marL="285750" indent="-285750">
              <a:buClr>
                <a:srgbClr val="0070C0"/>
              </a:buClr>
              <a:buSzPct val="80000"/>
              <a:buFont typeface="Wingdings 3" panose="05040102010807070707" pitchFamily="18" charset="2"/>
              <a:buChar char=""/>
            </a:pPr>
            <a:r>
              <a:rPr lang="en-US" sz="2000" dirty="0"/>
              <a:t>As soon as the successful sperm </a:t>
            </a:r>
            <a:r>
              <a:rPr lang="en-US" sz="2000" dirty="0" smtClean="0"/>
              <a:t>enters </a:t>
            </a:r>
            <a:br>
              <a:rPr lang="en-US" sz="2000" dirty="0" smtClean="0"/>
            </a:br>
            <a:r>
              <a:rPr lang="en-US" sz="2000" dirty="0" smtClean="0"/>
              <a:t>the </a:t>
            </a:r>
            <a:r>
              <a:rPr lang="en-US" sz="2000" dirty="0"/>
              <a:t>egg, the egg membrane </a:t>
            </a:r>
            <a:r>
              <a:rPr lang="en-US" sz="2000" dirty="0" smtClean="0"/>
              <a:t>becomes </a:t>
            </a:r>
            <a:br>
              <a:rPr lang="en-US" sz="2000" dirty="0" smtClean="0"/>
            </a:br>
            <a:r>
              <a:rPr lang="en-US" sz="2000" dirty="0" smtClean="0"/>
              <a:t>impenetrable</a:t>
            </a:r>
            <a:r>
              <a:rPr lang="en-US" sz="2000" dirty="0"/>
              <a:t>, so that no </a:t>
            </a:r>
            <a:r>
              <a:rPr lang="en-US" sz="2000" dirty="0" smtClean="0"/>
              <a:t>other </a:t>
            </a:r>
            <a:r>
              <a:rPr lang="en-US" sz="2000" dirty="0"/>
              <a:t>sperm can </a:t>
            </a:r>
            <a:r>
              <a:rPr lang="en-US" sz="2000" dirty="0" smtClean="0"/>
              <a:t/>
            </a:r>
            <a:br>
              <a:rPr lang="en-US" sz="2000" dirty="0" smtClean="0"/>
            </a:br>
            <a:r>
              <a:rPr lang="en-US" sz="2000" dirty="0" smtClean="0"/>
              <a:t>get </a:t>
            </a:r>
            <a:r>
              <a:rPr lang="en-US" sz="2000" dirty="0"/>
              <a:t>in. The </a:t>
            </a:r>
            <a:r>
              <a:rPr lang="en-US" sz="2000" dirty="0" smtClean="0"/>
              <a:t>unsuccessful </a:t>
            </a:r>
            <a:r>
              <a:rPr lang="en-US" sz="2000" dirty="0"/>
              <a:t>sperm will all die.</a:t>
            </a:r>
          </a:p>
        </p:txBody>
      </p:sp>
      <p:sp>
        <p:nvSpPr>
          <p:cNvPr id="7" name="Rectangle 6"/>
          <p:cNvSpPr/>
          <p:nvPr/>
        </p:nvSpPr>
        <p:spPr>
          <a:xfrm>
            <a:off x="5580113" y="5930696"/>
            <a:ext cx="3312368" cy="73866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17.10 – </a:t>
            </a:r>
            <a:r>
              <a:rPr lang="en-US" sz="1600" dirty="0" smtClean="0"/>
              <a:t>How </a:t>
            </a:r>
            <a:r>
              <a:rPr lang="en-US" sz="1600" dirty="0"/>
              <a:t>sperm get to the egg (sperm and egg are drawn to different scales).</a:t>
            </a:r>
            <a:endParaRPr lang="en-GB" sz="16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580112" y="2492896"/>
            <a:ext cx="3312368" cy="3312368"/>
          </a:xfrm>
          <a:prstGeom prst="rect">
            <a:avLst/>
          </a:prstGeom>
        </p:spPr>
      </p:pic>
      <p:sp>
        <p:nvSpPr>
          <p:cNvPr id="9" name="TextBox 8">
            <a:hlinkClick r:id="rId4" action="ppaction://hlinksldjump"/>
          </p:cNvPr>
          <p:cNvSpPr txBox="1"/>
          <p:nvPr/>
        </p:nvSpPr>
        <p:spPr>
          <a:xfrm>
            <a:off x="5292080" y="4645585"/>
            <a:ext cx="658835" cy="1015663"/>
          </a:xfrm>
          <a:prstGeom prst="rect">
            <a:avLst/>
          </a:prstGeom>
          <a:solidFill>
            <a:schemeClr val="bg1"/>
          </a:solidFill>
        </p:spPr>
        <p:txBody>
          <a:bodyPr wrap="none" lIns="0" tIns="0" rIns="0" bIns="0" rtlCol="0">
            <a:spAutoFit/>
          </a:bodyPr>
          <a:lstStyle/>
          <a:p>
            <a:r>
              <a:rPr lang="en-US" sz="6600" b="1" smtClean="0">
                <a:solidFill>
                  <a:srgbClr val="FF0000"/>
                </a:solidFill>
              </a:rPr>
              <a:t>Q</a:t>
            </a:r>
            <a:endParaRPr lang="en-US" b="1" dirty="0" smtClean="0">
              <a:solidFill>
                <a:srgbClr val="FF0000"/>
              </a:solidFill>
            </a:endParaRPr>
          </a:p>
        </p:txBody>
      </p:sp>
    </p:spTree>
    <p:extLst>
      <p:ext uri="{BB962C8B-B14F-4D97-AF65-F5344CB8AC3E}">
        <p14:creationId xmlns:p14="http://schemas.microsoft.com/office/powerpoint/2010/main" val="774106098"/>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536503" cy="4493538"/>
          </a:xfrm>
          <a:prstGeom prst="rect">
            <a:avLst/>
          </a:prstGeom>
        </p:spPr>
        <p:txBody>
          <a:bodyPr wrap="square">
            <a:spAutoFit/>
          </a:bodyPr>
          <a:lstStyle/>
          <a:p>
            <a:pPr>
              <a:buClr>
                <a:srgbClr val="0070C0"/>
              </a:buClr>
              <a:buSzPct val="80000"/>
            </a:pPr>
            <a:r>
              <a:rPr lang="en-US" sz="2200" b="1" dirty="0">
                <a:solidFill>
                  <a:srgbClr val="C00000"/>
                </a:solidFill>
              </a:rPr>
              <a:t>Implantation</a:t>
            </a:r>
          </a:p>
          <a:p>
            <a:pPr marL="285750" indent="-285750">
              <a:buClr>
                <a:srgbClr val="0070C0"/>
              </a:buClr>
              <a:buSzPct val="80000"/>
              <a:buFont typeface="Wingdings 3" panose="05040102010807070707" pitchFamily="18" charset="2"/>
              <a:buChar char=""/>
            </a:pPr>
            <a:r>
              <a:rPr lang="en-US" sz="2200" dirty="0"/>
              <a:t>When the sperm nucleus and the egg nucleus have fused together, they form a zygote. The zygote continues to move slowly down the oviduct. As it goes, it divides by mitosis. </a:t>
            </a:r>
            <a:endParaRPr lang="en-US" sz="2200" dirty="0" smtClean="0"/>
          </a:p>
          <a:p>
            <a:pPr marL="285750" indent="-285750">
              <a:buClr>
                <a:srgbClr val="0070C0"/>
              </a:buClr>
              <a:buSzPct val="80000"/>
              <a:buFont typeface="Wingdings 3" panose="05040102010807070707" pitchFamily="18" charset="2"/>
              <a:buChar char=""/>
            </a:pPr>
            <a:r>
              <a:rPr lang="en-US" sz="2200" dirty="0" smtClean="0"/>
              <a:t>After </a:t>
            </a:r>
            <a:r>
              <a:rPr lang="en-US" sz="2200" dirty="0"/>
              <a:t>several hours, it has formed a ball of cells. This is called an embryo. The embryo obtains food from the yolk of the egg.</a:t>
            </a:r>
          </a:p>
          <a:p>
            <a:pPr marL="285750" indent="-285750">
              <a:buClr>
                <a:srgbClr val="0070C0"/>
              </a:buClr>
              <a:buSzPct val="80000"/>
              <a:buFont typeface="Wingdings 3" panose="05040102010807070707" pitchFamily="18" charset="2"/>
              <a:buChar char=""/>
            </a:pPr>
            <a:endParaRPr lang="en-US" sz="2200" dirty="0" smtClean="0"/>
          </a:p>
        </p:txBody>
      </p:sp>
      <p:sp>
        <p:nvSpPr>
          <p:cNvPr id="7" name="Rectangle 6"/>
          <p:cNvSpPr/>
          <p:nvPr/>
        </p:nvSpPr>
        <p:spPr>
          <a:xfrm>
            <a:off x="5076056" y="4489375"/>
            <a:ext cx="3600400"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17.11 – </a:t>
            </a:r>
            <a:r>
              <a:rPr lang="en-US" sz="2000" dirty="0" smtClean="0"/>
              <a:t>Fertilisation</a:t>
            </a:r>
            <a:endParaRPr lang="en-GB"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216</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3538" t="1415" r="4325" b="1415"/>
          <a:stretch/>
        </p:blipFill>
        <p:spPr>
          <a:xfrm>
            <a:off x="4572000" y="1124745"/>
            <a:ext cx="4319315" cy="3226584"/>
          </a:xfrm>
          <a:prstGeom prst="rect">
            <a:avLst/>
          </a:prstGeom>
        </p:spPr>
      </p:pic>
      <p:sp>
        <p:nvSpPr>
          <p:cNvPr id="4" name="Rectangle 3"/>
          <p:cNvSpPr/>
          <p:nvPr/>
        </p:nvSpPr>
        <p:spPr>
          <a:xfrm>
            <a:off x="179513" y="5229200"/>
            <a:ext cx="8711802" cy="1446550"/>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2200" dirty="0" smtClean="0"/>
              <a:t>It </a:t>
            </a:r>
            <a:r>
              <a:rPr lang="en-US" sz="2200" dirty="0"/>
              <a:t>takes several hours for the embryo to reach the uterus, and by this time it is a ball of 16 or 32 cells. The uterus has a thin, spongy lining, and the embryo sinks into it. This is called implantation (Figure 17.12).</a:t>
            </a:r>
          </a:p>
        </p:txBody>
      </p:sp>
      <p:sp>
        <p:nvSpPr>
          <p:cNvPr id="9" name="TextBox 8">
            <a:hlinkClick r:id="rId4" action="ppaction://hlinksldjump"/>
          </p:cNvPr>
          <p:cNvSpPr txBox="1"/>
          <p:nvPr/>
        </p:nvSpPr>
        <p:spPr>
          <a:xfrm>
            <a:off x="8388424" y="1124744"/>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95651993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8" name="Round Same Side Corner Rectangle 7">
            <a:hlinkClick r:id="" action="ppaction://noaction"/>
          </p:cNvPr>
          <p:cNvSpPr/>
          <p:nvPr/>
        </p:nvSpPr>
        <p:spPr>
          <a:xfrm>
            <a:off x="7092280" y="694944"/>
            <a:ext cx="600980" cy="34747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64045" y="1154055"/>
            <a:ext cx="8722825" cy="4463793"/>
          </a:xfrm>
          <a:prstGeom prst="rect">
            <a:avLst/>
          </a:prstGeom>
        </p:spPr>
      </p:pic>
      <p:sp>
        <p:nvSpPr>
          <p:cNvPr id="5" name="Rectangle 4"/>
          <p:cNvSpPr/>
          <p:nvPr/>
        </p:nvSpPr>
        <p:spPr>
          <a:xfrm>
            <a:off x="1619672" y="5617848"/>
            <a:ext cx="6480720" cy="40011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dirty="0"/>
              <a:t>Figure 17.12 Stages leading to implantation.</a:t>
            </a:r>
          </a:p>
        </p:txBody>
      </p:sp>
      <p:sp>
        <p:nvSpPr>
          <p:cNvPr id="6" name="TextBox 5"/>
          <p:cNvSpPr txBox="1"/>
          <p:nvPr/>
        </p:nvSpPr>
        <p:spPr>
          <a:xfrm>
            <a:off x="5580112" y="1384320"/>
            <a:ext cx="1296144" cy="845660"/>
          </a:xfrm>
          <a:custGeom>
            <a:avLst/>
            <a:gdLst>
              <a:gd name="connsiteX0" fmla="*/ 0 w 1296144"/>
              <a:gd name="connsiteY0" fmla="*/ 0 h 892552"/>
              <a:gd name="connsiteX1" fmla="*/ 1296144 w 1296144"/>
              <a:gd name="connsiteY1" fmla="*/ 0 h 892552"/>
              <a:gd name="connsiteX2" fmla="*/ 1296144 w 1296144"/>
              <a:gd name="connsiteY2" fmla="*/ 892552 h 892552"/>
              <a:gd name="connsiteX3" fmla="*/ 0 w 1296144"/>
              <a:gd name="connsiteY3" fmla="*/ 892552 h 892552"/>
              <a:gd name="connsiteX4" fmla="*/ 0 w 1296144"/>
              <a:gd name="connsiteY4" fmla="*/ 0 h 892552"/>
              <a:gd name="connsiteX0" fmla="*/ 0 w 1296144"/>
              <a:gd name="connsiteY0" fmla="*/ 0 h 892552"/>
              <a:gd name="connsiteX1" fmla="*/ 1296144 w 1296144"/>
              <a:gd name="connsiteY1" fmla="*/ 0 h 892552"/>
              <a:gd name="connsiteX2" fmla="*/ 1167190 w 1296144"/>
              <a:gd name="connsiteY2" fmla="*/ 857383 h 892552"/>
              <a:gd name="connsiteX3" fmla="*/ 0 w 1296144"/>
              <a:gd name="connsiteY3" fmla="*/ 892552 h 892552"/>
              <a:gd name="connsiteX4" fmla="*/ 0 w 1296144"/>
              <a:gd name="connsiteY4" fmla="*/ 0 h 892552"/>
              <a:gd name="connsiteX0" fmla="*/ 0 w 1296144"/>
              <a:gd name="connsiteY0" fmla="*/ 0 h 857383"/>
              <a:gd name="connsiteX1" fmla="*/ 1296144 w 1296144"/>
              <a:gd name="connsiteY1" fmla="*/ 0 h 857383"/>
              <a:gd name="connsiteX2" fmla="*/ 1167190 w 1296144"/>
              <a:gd name="connsiteY2" fmla="*/ 857383 h 857383"/>
              <a:gd name="connsiteX3" fmla="*/ 93784 w 1296144"/>
              <a:gd name="connsiteY3" fmla="*/ 857382 h 857383"/>
              <a:gd name="connsiteX4" fmla="*/ 0 w 1296144"/>
              <a:gd name="connsiteY4" fmla="*/ 0 h 857383"/>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140676 w 1296144"/>
              <a:gd name="connsiteY3" fmla="*/ 857382 h 857382"/>
              <a:gd name="connsiteX4" fmla="*/ 0 w 1296144"/>
              <a:gd name="connsiteY4" fmla="*/ 0 h 857382"/>
              <a:gd name="connsiteX0" fmla="*/ 0 w 1296144"/>
              <a:gd name="connsiteY0" fmla="*/ 0 h 812338"/>
              <a:gd name="connsiteX1" fmla="*/ 1296144 w 1296144"/>
              <a:gd name="connsiteY1" fmla="*/ 0 h 812338"/>
              <a:gd name="connsiteX2" fmla="*/ 1096852 w 1296144"/>
              <a:gd name="connsiteY2" fmla="*/ 787043 h 812338"/>
              <a:gd name="connsiteX3" fmla="*/ 175845 w 1296144"/>
              <a:gd name="connsiteY3" fmla="*/ 812338 h 812338"/>
              <a:gd name="connsiteX4" fmla="*/ 0 w 1296144"/>
              <a:gd name="connsiteY4" fmla="*/ 0 h 812338"/>
              <a:gd name="connsiteX0" fmla="*/ 0 w 1296144"/>
              <a:gd name="connsiteY0" fmla="*/ 0 h 812338"/>
              <a:gd name="connsiteX1" fmla="*/ 1296144 w 1296144"/>
              <a:gd name="connsiteY1" fmla="*/ 0 h 812338"/>
              <a:gd name="connsiteX2" fmla="*/ 1049959 w 1296144"/>
              <a:gd name="connsiteY2" fmla="*/ 798304 h 812338"/>
              <a:gd name="connsiteX3" fmla="*/ 175845 w 1296144"/>
              <a:gd name="connsiteY3" fmla="*/ 812338 h 812338"/>
              <a:gd name="connsiteX4" fmla="*/ 0 w 1296144"/>
              <a:gd name="connsiteY4" fmla="*/ 0 h 812338"/>
              <a:gd name="connsiteX0" fmla="*/ 0 w 1296144"/>
              <a:gd name="connsiteY0" fmla="*/ 0 h 812338"/>
              <a:gd name="connsiteX1" fmla="*/ 1296144 w 1296144"/>
              <a:gd name="connsiteY1" fmla="*/ 0 h 812338"/>
              <a:gd name="connsiteX2" fmla="*/ 1049959 w 1296144"/>
              <a:gd name="connsiteY2" fmla="*/ 798304 h 812338"/>
              <a:gd name="connsiteX3" fmla="*/ 175845 w 1296144"/>
              <a:gd name="connsiteY3" fmla="*/ 812338 h 812338"/>
              <a:gd name="connsiteX4" fmla="*/ 0 w 1296144"/>
              <a:gd name="connsiteY4" fmla="*/ 0 h 812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144" h="812338">
                <a:moveTo>
                  <a:pt x="0" y="0"/>
                </a:moveTo>
                <a:lnTo>
                  <a:pt x="1296144" y="0"/>
                </a:lnTo>
                <a:cubicBezTo>
                  <a:pt x="1249252" y="270163"/>
                  <a:pt x="1296143" y="493434"/>
                  <a:pt x="1049959" y="798304"/>
                </a:cubicBezTo>
                <a:lnTo>
                  <a:pt x="175845" y="812338"/>
                </a:lnTo>
                <a:lnTo>
                  <a:pt x="0" y="0"/>
                </a:lnTo>
                <a:close/>
              </a:path>
            </a:pathLst>
          </a:custGeom>
          <a:solidFill>
            <a:schemeClr val="bg1"/>
          </a:solidFill>
        </p:spPr>
        <p:txBody>
          <a:bodyPr wrap="square" rtlCol="0">
            <a:spAutoFit/>
          </a:bodyPr>
          <a:lstStyle/>
          <a:p>
            <a:pPr marL="176213" indent="-176213"/>
            <a:r>
              <a:rPr lang="en-US" sz="1300" b="1" dirty="0" smtClean="0"/>
              <a:t>4</a:t>
            </a:r>
            <a:r>
              <a:rPr lang="en-US" sz="1300" dirty="0" smtClean="0"/>
              <a:t>	After several hours, a ball if cells is formed</a:t>
            </a:r>
            <a:endParaRPr lang="en-US" sz="1300" dirty="0"/>
          </a:p>
        </p:txBody>
      </p:sp>
      <p:sp>
        <p:nvSpPr>
          <p:cNvPr id="9" name="TextBox 8"/>
          <p:cNvSpPr txBox="1"/>
          <p:nvPr/>
        </p:nvSpPr>
        <p:spPr>
          <a:xfrm>
            <a:off x="-612576" y="1556792"/>
            <a:ext cx="184731" cy="369332"/>
          </a:xfrm>
          <a:prstGeom prst="rect">
            <a:avLst/>
          </a:prstGeom>
          <a:noFill/>
        </p:spPr>
        <p:txBody>
          <a:bodyPr wrap="none" rtlCol="0">
            <a:spAutoFit/>
          </a:bodyPr>
          <a:lstStyle/>
          <a:p>
            <a:endParaRPr lang="en-US" dirty="0"/>
          </a:p>
        </p:txBody>
      </p:sp>
      <p:sp>
        <p:nvSpPr>
          <p:cNvPr id="12" name="TextBox 11"/>
          <p:cNvSpPr txBox="1"/>
          <p:nvPr/>
        </p:nvSpPr>
        <p:spPr>
          <a:xfrm>
            <a:off x="166541" y="1268760"/>
            <a:ext cx="2101203" cy="1092607"/>
          </a:xfrm>
          <a:custGeom>
            <a:avLst/>
            <a:gdLst>
              <a:gd name="connsiteX0" fmla="*/ 0 w 1296144"/>
              <a:gd name="connsiteY0" fmla="*/ 0 h 892552"/>
              <a:gd name="connsiteX1" fmla="*/ 1296144 w 1296144"/>
              <a:gd name="connsiteY1" fmla="*/ 0 h 892552"/>
              <a:gd name="connsiteX2" fmla="*/ 1296144 w 1296144"/>
              <a:gd name="connsiteY2" fmla="*/ 892552 h 892552"/>
              <a:gd name="connsiteX3" fmla="*/ 0 w 1296144"/>
              <a:gd name="connsiteY3" fmla="*/ 892552 h 892552"/>
              <a:gd name="connsiteX4" fmla="*/ 0 w 1296144"/>
              <a:gd name="connsiteY4" fmla="*/ 0 h 892552"/>
              <a:gd name="connsiteX0" fmla="*/ 0 w 1296144"/>
              <a:gd name="connsiteY0" fmla="*/ 0 h 892552"/>
              <a:gd name="connsiteX1" fmla="*/ 1296144 w 1296144"/>
              <a:gd name="connsiteY1" fmla="*/ 0 h 892552"/>
              <a:gd name="connsiteX2" fmla="*/ 1167190 w 1296144"/>
              <a:gd name="connsiteY2" fmla="*/ 857383 h 892552"/>
              <a:gd name="connsiteX3" fmla="*/ 0 w 1296144"/>
              <a:gd name="connsiteY3" fmla="*/ 892552 h 892552"/>
              <a:gd name="connsiteX4" fmla="*/ 0 w 1296144"/>
              <a:gd name="connsiteY4" fmla="*/ 0 h 892552"/>
              <a:gd name="connsiteX0" fmla="*/ 0 w 1296144"/>
              <a:gd name="connsiteY0" fmla="*/ 0 h 857383"/>
              <a:gd name="connsiteX1" fmla="*/ 1296144 w 1296144"/>
              <a:gd name="connsiteY1" fmla="*/ 0 h 857383"/>
              <a:gd name="connsiteX2" fmla="*/ 1167190 w 1296144"/>
              <a:gd name="connsiteY2" fmla="*/ 857383 h 857383"/>
              <a:gd name="connsiteX3" fmla="*/ 93784 w 1296144"/>
              <a:gd name="connsiteY3" fmla="*/ 857382 h 857383"/>
              <a:gd name="connsiteX4" fmla="*/ 0 w 1296144"/>
              <a:gd name="connsiteY4" fmla="*/ 0 h 857383"/>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140676 w 1296144"/>
              <a:gd name="connsiteY3" fmla="*/ 857382 h 857382"/>
              <a:gd name="connsiteX4" fmla="*/ 0 w 1296144"/>
              <a:gd name="connsiteY4" fmla="*/ 0 h 85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144" h="857382">
                <a:moveTo>
                  <a:pt x="0" y="0"/>
                </a:moveTo>
                <a:lnTo>
                  <a:pt x="1296144" y="0"/>
                </a:lnTo>
                <a:cubicBezTo>
                  <a:pt x="1249252" y="270163"/>
                  <a:pt x="1214082" y="493434"/>
                  <a:pt x="1096852" y="787043"/>
                </a:cubicBezTo>
                <a:lnTo>
                  <a:pt x="140676" y="857382"/>
                </a:lnTo>
                <a:lnTo>
                  <a:pt x="0" y="0"/>
                </a:lnTo>
                <a:close/>
              </a:path>
            </a:pathLst>
          </a:custGeom>
          <a:solidFill>
            <a:schemeClr val="bg1"/>
          </a:solidFill>
        </p:spPr>
        <p:txBody>
          <a:bodyPr wrap="square" rtlCol="0">
            <a:spAutoFit/>
          </a:bodyPr>
          <a:lstStyle/>
          <a:p>
            <a:pPr marL="176213" indent="-176213"/>
            <a:r>
              <a:rPr lang="en-US" sz="1300" b="1" dirty="0" smtClean="0"/>
              <a:t>2</a:t>
            </a:r>
            <a:r>
              <a:rPr lang="en-US" sz="1300" dirty="0" smtClean="0"/>
              <a:t>	Fertilisation. A sperm nucleus fuses with the egg nucleus forming a zygote</a:t>
            </a:r>
            <a:br>
              <a:rPr lang="en-US" sz="1300" dirty="0" smtClean="0"/>
            </a:br>
            <a:endParaRPr lang="en-US" sz="1300" dirty="0"/>
          </a:p>
        </p:txBody>
      </p:sp>
      <p:sp>
        <p:nvSpPr>
          <p:cNvPr id="13" name="TextBox 12"/>
          <p:cNvSpPr txBox="1"/>
          <p:nvPr/>
        </p:nvSpPr>
        <p:spPr>
          <a:xfrm>
            <a:off x="137882" y="2636913"/>
            <a:ext cx="1841830" cy="1092607"/>
          </a:xfrm>
          <a:custGeom>
            <a:avLst/>
            <a:gdLst>
              <a:gd name="connsiteX0" fmla="*/ 0 w 1296144"/>
              <a:gd name="connsiteY0" fmla="*/ 0 h 892552"/>
              <a:gd name="connsiteX1" fmla="*/ 1296144 w 1296144"/>
              <a:gd name="connsiteY1" fmla="*/ 0 h 892552"/>
              <a:gd name="connsiteX2" fmla="*/ 1296144 w 1296144"/>
              <a:gd name="connsiteY2" fmla="*/ 892552 h 892552"/>
              <a:gd name="connsiteX3" fmla="*/ 0 w 1296144"/>
              <a:gd name="connsiteY3" fmla="*/ 892552 h 892552"/>
              <a:gd name="connsiteX4" fmla="*/ 0 w 1296144"/>
              <a:gd name="connsiteY4" fmla="*/ 0 h 892552"/>
              <a:gd name="connsiteX0" fmla="*/ 0 w 1296144"/>
              <a:gd name="connsiteY0" fmla="*/ 0 h 892552"/>
              <a:gd name="connsiteX1" fmla="*/ 1296144 w 1296144"/>
              <a:gd name="connsiteY1" fmla="*/ 0 h 892552"/>
              <a:gd name="connsiteX2" fmla="*/ 1167190 w 1296144"/>
              <a:gd name="connsiteY2" fmla="*/ 857383 h 892552"/>
              <a:gd name="connsiteX3" fmla="*/ 0 w 1296144"/>
              <a:gd name="connsiteY3" fmla="*/ 892552 h 892552"/>
              <a:gd name="connsiteX4" fmla="*/ 0 w 1296144"/>
              <a:gd name="connsiteY4" fmla="*/ 0 h 892552"/>
              <a:gd name="connsiteX0" fmla="*/ 0 w 1296144"/>
              <a:gd name="connsiteY0" fmla="*/ 0 h 857383"/>
              <a:gd name="connsiteX1" fmla="*/ 1296144 w 1296144"/>
              <a:gd name="connsiteY1" fmla="*/ 0 h 857383"/>
              <a:gd name="connsiteX2" fmla="*/ 1167190 w 1296144"/>
              <a:gd name="connsiteY2" fmla="*/ 857383 h 857383"/>
              <a:gd name="connsiteX3" fmla="*/ 93784 w 1296144"/>
              <a:gd name="connsiteY3" fmla="*/ 857382 h 857383"/>
              <a:gd name="connsiteX4" fmla="*/ 0 w 1296144"/>
              <a:gd name="connsiteY4" fmla="*/ 0 h 857383"/>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155467 w 1296144"/>
              <a:gd name="connsiteY2" fmla="*/ 810490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93784 w 1296144"/>
              <a:gd name="connsiteY3" fmla="*/ 857382 h 857382"/>
              <a:gd name="connsiteX4" fmla="*/ 0 w 1296144"/>
              <a:gd name="connsiteY4" fmla="*/ 0 h 857382"/>
              <a:gd name="connsiteX0" fmla="*/ 0 w 1296144"/>
              <a:gd name="connsiteY0" fmla="*/ 0 h 857382"/>
              <a:gd name="connsiteX1" fmla="*/ 1296144 w 1296144"/>
              <a:gd name="connsiteY1" fmla="*/ 0 h 857382"/>
              <a:gd name="connsiteX2" fmla="*/ 1096852 w 1296144"/>
              <a:gd name="connsiteY2" fmla="*/ 787043 h 857382"/>
              <a:gd name="connsiteX3" fmla="*/ 140676 w 1296144"/>
              <a:gd name="connsiteY3" fmla="*/ 857382 h 857382"/>
              <a:gd name="connsiteX4" fmla="*/ 0 w 1296144"/>
              <a:gd name="connsiteY4" fmla="*/ 0 h 85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144" h="857382">
                <a:moveTo>
                  <a:pt x="0" y="0"/>
                </a:moveTo>
                <a:lnTo>
                  <a:pt x="1296144" y="0"/>
                </a:lnTo>
                <a:cubicBezTo>
                  <a:pt x="1249252" y="270163"/>
                  <a:pt x="1214082" y="493434"/>
                  <a:pt x="1096852" y="787043"/>
                </a:cubicBezTo>
                <a:lnTo>
                  <a:pt x="140676" y="857382"/>
                </a:lnTo>
                <a:lnTo>
                  <a:pt x="0" y="0"/>
                </a:lnTo>
                <a:close/>
              </a:path>
            </a:pathLst>
          </a:custGeom>
          <a:solidFill>
            <a:schemeClr val="bg1"/>
          </a:solidFill>
        </p:spPr>
        <p:txBody>
          <a:bodyPr wrap="square" rtlCol="0">
            <a:spAutoFit/>
          </a:bodyPr>
          <a:lstStyle/>
          <a:p>
            <a:pPr marL="176213" indent="-176213"/>
            <a:r>
              <a:rPr lang="en-US" sz="1300" b="1" dirty="0" smtClean="0"/>
              <a:t>1</a:t>
            </a:r>
            <a:r>
              <a:rPr lang="en-US" sz="1300" dirty="0" smtClean="0"/>
              <a:t>	Ovulation. A mature follicle bursts, and releases an egg into the oviduct</a:t>
            </a:r>
            <a:br>
              <a:rPr lang="en-US" sz="1300" dirty="0" smtClean="0"/>
            </a:br>
            <a:endParaRPr lang="en-US" sz="1300" dirty="0"/>
          </a:p>
        </p:txBody>
      </p:sp>
      <p:sp>
        <p:nvSpPr>
          <p:cNvPr id="14" name="TextBox 13">
            <a:hlinkClick r:id="rId4" action="ppaction://hlinksldjump"/>
          </p:cNvPr>
          <p:cNvSpPr txBox="1"/>
          <p:nvPr/>
        </p:nvSpPr>
        <p:spPr>
          <a:xfrm>
            <a:off x="8353871" y="1085835"/>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422742926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320479" cy="4478149"/>
          </a:xfrm>
          <a:prstGeom prst="rect">
            <a:avLst/>
          </a:prstGeom>
        </p:spPr>
        <p:txBody>
          <a:bodyPr wrap="square">
            <a:spAutoFit/>
          </a:bodyPr>
          <a:lstStyle/>
          <a:p>
            <a:pPr>
              <a:buClr>
                <a:srgbClr val="0070C0"/>
              </a:buClr>
              <a:buSzPct val="80000"/>
            </a:pPr>
            <a:r>
              <a:rPr lang="en-US" sz="1900" b="1" dirty="0" smtClean="0">
                <a:solidFill>
                  <a:srgbClr val="C00000"/>
                </a:solidFill>
              </a:rPr>
              <a:t>The </a:t>
            </a:r>
            <a:r>
              <a:rPr lang="en-US" sz="1900" b="1" dirty="0">
                <a:solidFill>
                  <a:srgbClr val="C00000"/>
                </a:solidFill>
              </a:rPr>
              <a:t>placenta and amnion</a:t>
            </a:r>
          </a:p>
          <a:p>
            <a:pPr marL="342900" indent="-342900">
              <a:buClr>
                <a:srgbClr val="0070C0"/>
              </a:buClr>
              <a:buSzPct val="80000"/>
              <a:buFont typeface="Wingdings 3" panose="05040102010807070707" pitchFamily="18" charset="2"/>
              <a:buChar char=""/>
            </a:pPr>
            <a:r>
              <a:rPr lang="en-US" sz="1900" dirty="0"/>
              <a:t>The cells in the embryo, now buried in the soft wall </a:t>
            </a:r>
            <a:r>
              <a:rPr lang="en-US" sz="1900" dirty="0" smtClean="0"/>
              <a:t>of </a:t>
            </a:r>
            <a:r>
              <a:rPr lang="en-US" sz="1900" dirty="0"/>
              <a:t>the uterus, continue to divide. As the embryo grows, a placenta also grows, which connects it to the wall </a:t>
            </a:r>
            <a:r>
              <a:rPr lang="en-US" sz="1900" dirty="0" smtClean="0"/>
              <a:t>of </a:t>
            </a:r>
            <a:r>
              <a:rPr lang="en-US" sz="1900" dirty="0"/>
              <a:t>the uterus (Figure 17.13). The placenta is soft and </a:t>
            </a:r>
            <a:r>
              <a:rPr lang="en-US" sz="1900" dirty="0" smtClean="0"/>
              <a:t>dark </a:t>
            </a:r>
            <a:r>
              <a:rPr lang="en-US" sz="1900" dirty="0"/>
              <a:t>red, and has finger-like projections called villi</a:t>
            </a:r>
            <a:r>
              <a:rPr lang="en-US" sz="1900" dirty="0" smtClean="0"/>
              <a:t>.</a:t>
            </a:r>
          </a:p>
          <a:p>
            <a:pPr marL="342900" indent="-342900">
              <a:buClr>
                <a:srgbClr val="0070C0"/>
              </a:buClr>
              <a:buSzPct val="80000"/>
              <a:buFont typeface="Wingdings 3" panose="05040102010807070707" pitchFamily="18" charset="2"/>
              <a:buChar char=""/>
            </a:pPr>
            <a:r>
              <a:rPr lang="en-US" sz="1900" dirty="0" smtClean="0"/>
              <a:t>The villi </a:t>
            </a:r>
            <a:r>
              <a:rPr lang="en-US" sz="1900" dirty="0"/>
              <a:t>fit closely into the uterus wall. The placenta is where substances are exchanged between the mothers blood and the embryos blood. It is the embryos life support system</a:t>
            </a:r>
            <a:r>
              <a:rPr lang="en-US" sz="1900" dirty="0" smtClean="0"/>
              <a:t>.</a:t>
            </a:r>
            <a:endParaRPr lang="en-US" sz="1900" dirty="0"/>
          </a:p>
        </p:txBody>
      </p:sp>
      <p:sp>
        <p:nvSpPr>
          <p:cNvPr id="7" name="Rectangle 6"/>
          <p:cNvSpPr/>
          <p:nvPr/>
        </p:nvSpPr>
        <p:spPr>
          <a:xfrm>
            <a:off x="4499991" y="4685655"/>
            <a:ext cx="4360861"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17.13 – </a:t>
            </a:r>
            <a:r>
              <a:rPr lang="en-US" sz="2000" dirty="0" smtClean="0"/>
              <a:t>A developing embryo inside the uterus..</a:t>
            </a:r>
            <a:endParaRPr lang="en-GB"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894" t="650" r="3720" b="8000"/>
          <a:stretch/>
        </p:blipFill>
        <p:spPr>
          <a:xfrm>
            <a:off x="4499992" y="1124744"/>
            <a:ext cx="4392488" cy="3492707"/>
          </a:xfrm>
          <a:prstGeom prst="rect">
            <a:avLst/>
          </a:prstGeom>
        </p:spPr>
      </p:pic>
      <p:sp>
        <p:nvSpPr>
          <p:cNvPr id="5" name="Rectangle 4"/>
          <p:cNvSpPr/>
          <p:nvPr/>
        </p:nvSpPr>
        <p:spPr>
          <a:xfrm>
            <a:off x="179512" y="5479484"/>
            <a:ext cx="8681341" cy="1261884"/>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1900" dirty="0"/>
              <a:t>After eleven weeks, the embryo has developed into a fetus. The placenta is joined to the fetus by the umbilici cord. Inside the cord are two arteries and a vein. The arteries take blood from the fetus into the placenta, and the vein returns the blood to the fetus.</a:t>
            </a:r>
          </a:p>
        </p:txBody>
      </p:sp>
      <p:sp>
        <p:nvSpPr>
          <p:cNvPr id="10" name="TextBox 9">
            <a:hlinkClick r:id="rId4" action="ppaction://hlinksldjump"/>
          </p:cNvPr>
          <p:cNvSpPr txBox="1"/>
          <p:nvPr/>
        </p:nvSpPr>
        <p:spPr>
          <a:xfrm>
            <a:off x="8388424" y="2132856"/>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30540287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176463" cy="5632311"/>
          </a:xfrm>
          <a:prstGeom prst="rect">
            <a:avLst/>
          </a:prstGeom>
        </p:spPr>
        <p:txBody>
          <a:bodyPr wrap="square">
            <a:spAutoFit/>
          </a:bodyPr>
          <a:lstStyle/>
          <a:p>
            <a:pPr>
              <a:buClr>
                <a:srgbClr val="0070C0"/>
              </a:buClr>
              <a:buSzPct val="80000"/>
            </a:pPr>
            <a:r>
              <a:rPr lang="en-US" sz="2400" b="1" dirty="0" smtClean="0">
                <a:solidFill>
                  <a:srgbClr val="C00000"/>
                </a:solidFill>
              </a:rPr>
              <a:t>The </a:t>
            </a:r>
            <a:r>
              <a:rPr lang="en-US" sz="2400" b="1" dirty="0">
                <a:solidFill>
                  <a:srgbClr val="C00000"/>
                </a:solidFill>
              </a:rPr>
              <a:t>placenta and amnion</a:t>
            </a:r>
          </a:p>
          <a:p>
            <a:pPr marL="342900" indent="-342900">
              <a:buClr>
                <a:srgbClr val="0070C0"/>
              </a:buClr>
              <a:buSzPct val="80000"/>
              <a:buFont typeface="Wingdings 3" panose="05040102010807070707" pitchFamily="18" charset="2"/>
              <a:buChar char=""/>
            </a:pPr>
            <a:r>
              <a:rPr lang="en-US" sz="2400" dirty="0"/>
              <a:t>In the placenta are capillaries filled with the fetus’s blood (Figure 17.14). In the wall of the uterus are large spaces filled with the mother’s blood. </a:t>
            </a:r>
            <a:endParaRPr lang="en-US" sz="2400" dirty="0" smtClean="0"/>
          </a:p>
          <a:p>
            <a:pPr marL="342900" indent="-342900">
              <a:buClr>
                <a:srgbClr val="0070C0"/>
              </a:buClr>
              <a:buSzPct val="80000"/>
              <a:buFont typeface="Wingdings 3" panose="05040102010807070707" pitchFamily="18" charset="2"/>
              <a:buChar char=""/>
            </a:pPr>
            <a:r>
              <a:rPr lang="en-US" sz="2400" dirty="0" smtClean="0"/>
              <a:t>The </a:t>
            </a:r>
            <a:r>
              <a:rPr lang="en-US" sz="2400" dirty="0"/>
              <a:t>fetus’s and mother’s blood do not mix. They are separated by the wall of the placenta. But they are brought very close together, because the wall of the placenta is very thin.</a:t>
            </a:r>
          </a:p>
        </p:txBody>
      </p:sp>
      <p:sp>
        <p:nvSpPr>
          <p:cNvPr id="7" name="Rectangle 6"/>
          <p:cNvSpPr/>
          <p:nvPr/>
        </p:nvSpPr>
        <p:spPr>
          <a:xfrm>
            <a:off x="4459611" y="5359473"/>
            <a:ext cx="4360861"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17.14 – </a:t>
            </a:r>
            <a:r>
              <a:rPr lang="en-US" sz="2000" dirty="0"/>
              <a:t>Part of the placenta.</a:t>
            </a:r>
            <a:endParaRPr lang="en-GB"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355976" y="1196751"/>
            <a:ext cx="4464496" cy="4076279"/>
          </a:xfrm>
          <a:prstGeom prst="rect">
            <a:avLst/>
          </a:prstGeom>
        </p:spPr>
      </p:pic>
      <p:sp>
        <p:nvSpPr>
          <p:cNvPr id="9" name="TextBox 8">
            <a:hlinkClick r:id="rId4" action="ppaction://hlinkfile"/>
          </p:cNvPr>
          <p:cNvSpPr txBox="1"/>
          <p:nvPr/>
        </p:nvSpPr>
        <p:spPr>
          <a:xfrm>
            <a:off x="5794743" y="6165304"/>
            <a:ext cx="230704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Foetal membrane</a:t>
            </a:r>
            <a:endParaRPr lang="en-GB" sz="2000" b="1" dirty="0"/>
          </a:p>
        </p:txBody>
      </p:sp>
      <p:sp>
        <p:nvSpPr>
          <p:cNvPr id="10" name="TextBox 9">
            <a:hlinkClick r:id="rId5" action="ppaction://hlinksldjump"/>
          </p:cNvPr>
          <p:cNvSpPr txBox="1"/>
          <p:nvPr/>
        </p:nvSpPr>
        <p:spPr>
          <a:xfrm>
            <a:off x="8388424" y="1988840"/>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417832546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896543" cy="5632311"/>
          </a:xfrm>
          <a:prstGeom prst="rect">
            <a:avLst/>
          </a:prstGeom>
        </p:spPr>
        <p:txBody>
          <a:bodyPr wrap="square">
            <a:spAutoFit/>
          </a:bodyPr>
          <a:lstStyle/>
          <a:p>
            <a:pPr>
              <a:buClr>
                <a:srgbClr val="0070C0"/>
              </a:buClr>
              <a:buSzPct val="80000"/>
            </a:pPr>
            <a:r>
              <a:rPr lang="en-US" sz="2000" b="1" dirty="0" smtClean="0">
                <a:solidFill>
                  <a:srgbClr val="C00000"/>
                </a:solidFill>
              </a:rPr>
              <a:t>The </a:t>
            </a:r>
            <a:r>
              <a:rPr lang="en-US" sz="2000" b="1" dirty="0">
                <a:solidFill>
                  <a:srgbClr val="C00000"/>
                </a:solidFill>
              </a:rPr>
              <a:t>placenta and </a:t>
            </a:r>
            <a:r>
              <a:rPr lang="en-US" sz="2000" b="1" dirty="0" smtClean="0">
                <a:solidFill>
                  <a:srgbClr val="C00000"/>
                </a:solidFill>
              </a:rPr>
              <a:t>amnion</a:t>
            </a:r>
          </a:p>
          <a:p>
            <a:pPr marL="342900" indent="-342900">
              <a:buClr>
                <a:srgbClr val="0070C0"/>
              </a:buClr>
              <a:buSzPct val="80000"/>
              <a:buFont typeface="Wingdings 3" panose="05040102010807070707" pitchFamily="18" charset="2"/>
              <a:buChar char=""/>
            </a:pPr>
            <a:r>
              <a:rPr lang="en-US" sz="2000" dirty="0"/>
              <a:t>Oxygen and food materials in the mother’s blood diffuse across the placenta into the fetus’s blood, and ire then carried along the umbilical cord to the fetus.</a:t>
            </a:r>
          </a:p>
          <a:p>
            <a:pPr marL="342900" indent="-342900">
              <a:buClr>
                <a:srgbClr val="0070C0"/>
              </a:buClr>
              <a:buSzPct val="80000"/>
              <a:buFont typeface="Wingdings 3" panose="05040102010807070707" pitchFamily="18" charset="2"/>
              <a:buChar char=""/>
            </a:pPr>
            <a:r>
              <a:rPr lang="en-US" sz="2000" dirty="0"/>
              <a:t>Carbon dioxide and waste materials diffuse the other way, and are carried away in the mother’s blood. As the fetus grows, the placenta grows too. By the time the baby is born, the placenta will be a flat disc, about 12cm in diameter, and 3cm thick.</a:t>
            </a:r>
          </a:p>
          <a:p>
            <a:pPr marL="342900" indent="-342900">
              <a:buClr>
                <a:srgbClr val="0070C0"/>
              </a:buClr>
              <a:buSzPct val="80000"/>
              <a:buFont typeface="Wingdings 3" panose="05040102010807070707" pitchFamily="18" charset="2"/>
              <a:buChar char=""/>
            </a:pPr>
            <a:r>
              <a:rPr lang="en-US" sz="2000" dirty="0"/>
              <a:t>The fetus is surrounded by a strong membrane, called me </a:t>
            </a:r>
            <a:r>
              <a:rPr lang="en-US" sz="2000" b="1" dirty="0">
                <a:solidFill>
                  <a:srgbClr val="FF0000"/>
                </a:solidFill>
              </a:rPr>
              <a:t>amnion</a:t>
            </a:r>
            <a:r>
              <a:rPr lang="en-US" sz="2000" dirty="0"/>
              <a:t>. This makes a liquid called </a:t>
            </a:r>
            <a:r>
              <a:rPr lang="en-US" sz="2000" b="1" dirty="0">
                <a:solidFill>
                  <a:srgbClr val="FF0000"/>
                </a:solidFill>
              </a:rPr>
              <a:t>amniotic fluid</a:t>
            </a:r>
            <a:r>
              <a:rPr lang="en-US" sz="2000" dirty="0"/>
              <a:t>, this fluid helps to support the embryo, and to protect it</a:t>
            </a:r>
            <a:r>
              <a:rPr lang="en-US" sz="2000" dirty="0" smtClean="0"/>
              <a:t>.</a:t>
            </a:r>
            <a:endParaRPr lang="en-US" sz="2000" b="1" dirty="0">
              <a:solidFill>
                <a:srgbClr val="C00000"/>
              </a:solidFill>
            </a:endParaRP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076056" y="5261719"/>
            <a:ext cx="3744416"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17.14 – </a:t>
            </a:r>
            <a:r>
              <a:rPr lang="en-US" sz="2000" dirty="0"/>
              <a:t>Part of the placenta.</a:t>
            </a:r>
            <a:endParaRPr lang="en-GB" sz="2000" dirty="0"/>
          </a:p>
        </p:txBody>
      </p:sp>
      <p:pic>
        <p:nvPicPr>
          <p:cNvPr id="10" name="Picture 9"/>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076056" y="1196751"/>
            <a:ext cx="3744416" cy="3682290"/>
          </a:xfrm>
          <a:prstGeom prst="rect">
            <a:avLst/>
          </a:prstGeom>
        </p:spPr>
      </p:pic>
      <p:sp>
        <p:nvSpPr>
          <p:cNvPr id="11" name="TextBox 10">
            <a:hlinkClick r:id="rId4" action="ppaction://hlinkfile"/>
          </p:cNvPr>
          <p:cNvSpPr txBox="1"/>
          <p:nvPr/>
        </p:nvSpPr>
        <p:spPr>
          <a:xfrm>
            <a:off x="5794743" y="6165304"/>
            <a:ext cx="230704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Foetal membrane</a:t>
            </a:r>
            <a:endParaRPr lang="en-GB" sz="2000" b="1" dirty="0"/>
          </a:p>
        </p:txBody>
      </p:sp>
      <p:sp>
        <p:nvSpPr>
          <p:cNvPr id="12" name="TextBox 11">
            <a:hlinkClick r:id="rId5" action="ppaction://hlinksldjump"/>
          </p:cNvPr>
          <p:cNvSpPr txBox="1"/>
          <p:nvPr/>
        </p:nvSpPr>
        <p:spPr>
          <a:xfrm>
            <a:off x="8388424" y="1772816"/>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31534535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040559" cy="5262979"/>
          </a:xfrm>
          <a:prstGeom prst="rect">
            <a:avLst/>
          </a:prstGeom>
        </p:spPr>
        <p:txBody>
          <a:bodyPr wrap="square">
            <a:spAutoFit/>
          </a:bodyPr>
          <a:lstStyle/>
          <a:p>
            <a:pPr>
              <a:buClr>
                <a:srgbClr val="0070C0"/>
              </a:buClr>
              <a:buSzPct val="80000"/>
            </a:pPr>
            <a:r>
              <a:rPr lang="en-US" sz="2100" b="1" dirty="0" smtClean="0">
                <a:solidFill>
                  <a:srgbClr val="C00000"/>
                </a:solidFill>
              </a:rPr>
              <a:t>Development </a:t>
            </a:r>
            <a:r>
              <a:rPr lang="en-US" sz="2100" b="1" dirty="0">
                <a:solidFill>
                  <a:srgbClr val="C00000"/>
                </a:solidFill>
              </a:rPr>
              <a:t>of the embryo and fetus</a:t>
            </a:r>
          </a:p>
          <a:p>
            <a:pPr marL="342900" indent="-342900">
              <a:buClr>
                <a:srgbClr val="0070C0"/>
              </a:buClr>
              <a:buSzPct val="80000"/>
              <a:buFont typeface="Wingdings 3" panose="05040102010807070707" pitchFamily="18" charset="2"/>
              <a:buChar char=""/>
            </a:pPr>
            <a:r>
              <a:rPr lang="en-US" sz="2100" dirty="0"/>
              <a:t>When it first sinks into the lining of the uterus, the tiny embryo is just a simple ball of cells. All of these cells look </a:t>
            </a:r>
            <a:r>
              <a:rPr lang="en-US" sz="2100" dirty="0" smtClean="0"/>
              <a:t>identical </a:t>
            </a:r>
            <a:r>
              <a:rPr lang="en-US" sz="2100" dirty="0"/>
              <a:t>to each other at this stage. </a:t>
            </a:r>
            <a:endParaRPr lang="en-US" sz="2100" dirty="0" smtClean="0"/>
          </a:p>
          <a:p>
            <a:pPr marL="342900" indent="-342900">
              <a:buClr>
                <a:srgbClr val="0070C0"/>
              </a:buClr>
              <a:buSzPct val="80000"/>
              <a:buFont typeface="Wingdings 3" panose="05040102010807070707" pitchFamily="18" charset="2"/>
              <a:buChar char=""/>
            </a:pPr>
            <a:r>
              <a:rPr lang="en-US" sz="2100" dirty="0" smtClean="0"/>
              <a:t>They </a:t>
            </a:r>
            <a:r>
              <a:rPr lang="en-US" sz="2100" dirty="0"/>
              <a:t>continue to made, moving into position to start to form the organs </a:t>
            </a:r>
            <a:r>
              <a:rPr lang="en-US" sz="2100" dirty="0" smtClean="0"/>
              <a:t>of </a:t>
            </a:r>
            <a:r>
              <a:rPr lang="en-US" sz="2100" dirty="0"/>
              <a:t>the new individual. </a:t>
            </a:r>
            <a:endParaRPr lang="en-US" sz="2100" dirty="0" smtClean="0"/>
          </a:p>
          <a:p>
            <a:pPr marL="342900" indent="-342900">
              <a:buClr>
                <a:srgbClr val="0070C0"/>
              </a:buClr>
              <a:buSzPct val="80000"/>
              <a:buFont typeface="Wingdings 3" panose="05040102010807070707" pitchFamily="18" charset="2"/>
              <a:buChar char=""/>
            </a:pPr>
            <a:r>
              <a:rPr lang="en-US" sz="2100" dirty="0" smtClean="0"/>
              <a:t>The </a:t>
            </a:r>
            <a:r>
              <a:rPr lang="en-US" sz="2100" dirty="0"/>
              <a:t>cells now begin to develop </a:t>
            </a:r>
            <a:r>
              <a:rPr lang="en-US" sz="2100" dirty="0" smtClean="0"/>
              <a:t>into </a:t>
            </a:r>
            <a:r>
              <a:rPr lang="en-US" sz="2100" dirty="0"/>
              <a:t>different types, </a:t>
            </a:r>
            <a:r>
              <a:rPr lang="en-US" sz="2100" dirty="0" err="1"/>
              <a:t>specialised</a:t>
            </a:r>
            <a:r>
              <a:rPr lang="en-US" sz="2100" dirty="0"/>
              <a:t> for different </a:t>
            </a:r>
            <a:r>
              <a:rPr lang="en-US" sz="2100" dirty="0" smtClean="0"/>
              <a:t>functions. Some </a:t>
            </a:r>
            <a:r>
              <a:rPr lang="en-US" sz="2100" dirty="0"/>
              <a:t>will become skin cells, some will be muscle cells, </a:t>
            </a:r>
            <a:r>
              <a:rPr lang="en-US" sz="2100" dirty="0" smtClean="0"/>
              <a:t>some </a:t>
            </a:r>
            <a:r>
              <a:rPr lang="en-US" sz="2100" dirty="0"/>
              <a:t>will be blood cells and so on. The little ball of cells mutually becomes more and more complex</a:t>
            </a:r>
            <a:r>
              <a:rPr lang="en-US" sz="2100" dirty="0" smtClean="0"/>
              <a:t>.</a:t>
            </a:r>
            <a:endParaRPr lang="en-US" sz="21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220072" y="6021288"/>
            <a:ext cx="3600400" cy="584775"/>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900" b="1" dirty="0"/>
              <a:t>Figure </a:t>
            </a:r>
            <a:r>
              <a:rPr lang="en-US" sz="1900" b="1" dirty="0" smtClean="0"/>
              <a:t>17.15 – </a:t>
            </a:r>
            <a:r>
              <a:rPr lang="en-US" sz="1900" dirty="0" smtClean="0"/>
              <a:t>Stages in the development of an embryo.</a:t>
            </a:r>
            <a:endParaRPr lang="en-GB" sz="19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0420" t="1395" r="46119" b="5900"/>
          <a:stretch/>
        </p:blipFill>
        <p:spPr>
          <a:xfrm>
            <a:off x="5220072" y="1196752"/>
            <a:ext cx="2016224" cy="4785047"/>
          </a:xfrm>
          <a:prstGeom prst="rect">
            <a:avLst/>
          </a:prstGeom>
        </p:spPr>
      </p:pic>
      <p:sp>
        <p:nvSpPr>
          <p:cNvPr id="3" name="TextBox 2"/>
          <p:cNvSpPr txBox="1"/>
          <p:nvPr/>
        </p:nvSpPr>
        <p:spPr>
          <a:xfrm>
            <a:off x="7308305" y="1412776"/>
            <a:ext cx="1584176" cy="4616648"/>
          </a:xfrm>
          <a:prstGeom prst="rect">
            <a:avLst/>
          </a:prstGeom>
          <a:solidFill>
            <a:schemeClr val="bg1"/>
          </a:solidFill>
        </p:spPr>
        <p:txBody>
          <a:bodyPr wrap="square" rtlCol="0">
            <a:spAutoFit/>
          </a:bodyPr>
          <a:lstStyle/>
          <a:p>
            <a:r>
              <a:rPr lang="en-US" sz="1400" b="1" dirty="0" smtClean="0"/>
              <a:t>6 weeks</a:t>
            </a:r>
          </a:p>
          <a:p>
            <a:r>
              <a:rPr lang="en-US" sz="1400" dirty="0" smtClean="0"/>
              <a:t>All the organs have begun to grow</a:t>
            </a:r>
          </a:p>
          <a:p>
            <a:endParaRPr lang="en-US" sz="1400" dirty="0"/>
          </a:p>
          <a:p>
            <a:endParaRPr lang="en-US" sz="1400" dirty="0" smtClean="0"/>
          </a:p>
          <a:p>
            <a:endParaRPr lang="en-US" sz="1400" dirty="0"/>
          </a:p>
          <a:p>
            <a:r>
              <a:rPr lang="en-US" sz="1400" b="1" dirty="0" smtClean="0"/>
              <a:t>8 weeks</a:t>
            </a:r>
          </a:p>
          <a:p>
            <a:r>
              <a:rPr lang="en-US" sz="1400" dirty="0" smtClean="0"/>
              <a:t>Almost organs are now present. Some movements occur.</a:t>
            </a:r>
          </a:p>
          <a:p>
            <a:endParaRPr lang="en-US" sz="1400" dirty="0"/>
          </a:p>
          <a:p>
            <a:endParaRPr lang="en-US" sz="1400" dirty="0" smtClean="0"/>
          </a:p>
          <a:p>
            <a:r>
              <a:rPr lang="en-US" sz="1400" b="1" dirty="0" smtClean="0"/>
              <a:t>10 weeks</a:t>
            </a:r>
          </a:p>
          <a:p>
            <a:r>
              <a:rPr lang="en-US" sz="1400" dirty="0" smtClean="0"/>
              <a:t>All organs are now developed and more movements occur.</a:t>
            </a:r>
          </a:p>
        </p:txBody>
      </p:sp>
      <p:sp>
        <p:nvSpPr>
          <p:cNvPr id="12" name="TextBox 11">
            <a:hlinkClick r:id="rId4" action="ppaction://hlinksldjump"/>
          </p:cNvPr>
          <p:cNvSpPr txBox="1"/>
          <p:nvPr/>
        </p:nvSpPr>
        <p:spPr>
          <a:xfrm>
            <a:off x="8388424" y="2309971"/>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70105165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896543" cy="5632311"/>
          </a:xfrm>
          <a:prstGeom prst="rect">
            <a:avLst/>
          </a:prstGeom>
        </p:spPr>
        <p:txBody>
          <a:bodyPr wrap="square">
            <a:spAutoFit/>
          </a:bodyPr>
          <a:lstStyle/>
          <a:p>
            <a:pPr>
              <a:buClr>
                <a:srgbClr val="0070C0"/>
              </a:buClr>
              <a:buSzPct val="80000"/>
            </a:pPr>
            <a:r>
              <a:rPr lang="en-US" sz="2400" b="1" dirty="0" smtClean="0">
                <a:solidFill>
                  <a:srgbClr val="C00000"/>
                </a:solidFill>
              </a:rPr>
              <a:t>Development </a:t>
            </a:r>
            <a:r>
              <a:rPr lang="en-US" sz="2400" b="1" dirty="0">
                <a:solidFill>
                  <a:srgbClr val="C00000"/>
                </a:solidFill>
              </a:rPr>
              <a:t>of the embryo and fetus</a:t>
            </a:r>
          </a:p>
          <a:p>
            <a:pPr marL="342900" indent="-342900">
              <a:buClr>
                <a:srgbClr val="0070C0"/>
              </a:buClr>
              <a:buSzPct val="80000"/>
              <a:buFont typeface="Wingdings 3" panose="05040102010807070707" pitchFamily="18" charset="2"/>
              <a:buChar char=""/>
            </a:pPr>
            <a:r>
              <a:rPr lang="en-US" sz="2400" dirty="0" smtClean="0"/>
              <a:t>By </a:t>
            </a:r>
            <a:r>
              <a:rPr lang="en-US" sz="2400" dirty="0"/>
              <a:t>6 weeks after fertilisation (Figure 17.15), all the major organs are beginning to grow. By 8 weeks, the tiny embryo - still only about 1.5 cm long - has muscles and is starting to move. By 10 or 11 weeks, all of the organs are in place, and the embryo is now called a fetus.</a:t>
            </a:r>
          </a:p>
          <a:p>
            <a:pPr marL="342900" indent="-342900">
              <a:buClr>
                <a:srgbClr val="0070C0"/>
              </a:buClr>
              <a:buSzPct val="80000"/>
              <a:buFont typeface="Wingdings 3" panose="05040102010807070707" pitchFamily="18" charset="2"/>
              <a:buChar char=""/>
            </a:pPr>
            <a:r>
              <a:rPr lang="en-US" sz="2400" dirty="0"/>
              <a:t>From now on, the fetus grows steadily, until about 38 weeks after fertilisation, when it is ready to be born (Figure 17.16).</a:t>
            </a:r>
            <a:endParaRPr lang="en-US" sz="2400" b="1" dirty="0">
              <a:solidFill>
                <a:srgbClr val="C00000"/>
              </a:solidFill>
            </a:endParaRP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076056" y="6053807"/>
            <a:ext cx="3744416"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17.15 – </a:t>
            </a:r>
            <a:r>
              <a:rPr lang="en-US" sz="2000" dirty="0" smtClean="0"/>
              <a:t>Stages in the development of an embryo.</a:t>
            </a:r>
            <a:endParaRPr lang="en-GB" sz="2000" dirty="0"/>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0420" t="1395" r="46119" b="5900"/>
          <a:stretch/>
        </p:blipFill>
        <p:spPr>
          <a:xfrm>
            <a:off x="5220072" y="1196752"/>
            <a:ext cx="2016224" cy="4785047"/>
          </a:xfrm>
          <a:prstGeom prst="rect">
            <a:avLst/>
          </a:prstGeom>
        </p:spPr>
      </p:pic>
      <p:sp>
        <p:nvSpPr>
          <p:cNvPr id="7" name="TextBox 6"/>
          <p:cNvSpPr txBox="1"/>
          <p:nvPr/>
        </p:nvSpPr>
        <p:spPr>
          <a:xfrm>
            <a:off x="7308305" y="1412776"/>
            <a:ext cx="1584176" cy="4616648"/>
          </a:xfrm>
          <a:prstGeom prst="rect">
            <a:avLst/>
          </a:prstGeom>
          <a:solidFill>
            <a:schemeClr val="bg1"/>
          </a:solidFill>
        </p:spPr>
        <p:txBody>
          <a:bodyPr wrap="square" rtlCol="0">
            <a:spAutoFit/>
          </a:bodyPr>
          <a:lstStyle/>
          <a:p>
            <a:r>
              <a:rPr lang="en-US" sz="1400" b="1" dirty="0" smtClean="0"/>
              <a:t>6 weeks</a:t>
            </a:r>
          </a:p>
          <a:p>
            <a:r>
              <a:rPr lang="en-US" sz="1400" dirty="0" smtClean="0"/>
              <a:t>All the organs have begun to grow</a:t>
            </a:r>
          </a:p>
          <a:p>
            <a:endParaRPr lang="en-US" sz="1400" dirty="0"/>
          </a:p>
          <a:p>
            <a:endParaRPr lang="en-US" sz="1400" dirty="0" smtClean="0"/>
          </a:p>
          <a:p>
            <a:endParaRPr lang="en-US" sz="1400" dirty="0"/>
          </a:p>
          <a:p>
            <a:r>
              <a:rPr lang="en-US" sz="1400" b="1" dirty="0" smtClean="0"/>
              <a:t>8 weeks</a:t>
            </a:r>
          </a:p>
          <a:p>
            <a:r>
              <a:rPr lang="en-US" sz="1400" dirty="0" smtClean="0"/>
              <a:t>Almost organs are now present. Some movements occur.</a:t>
            </a:r>
          </a:p>
          <a:p>
            <a:endParaRPr lang="en-US" sz="1400" dirty="0"/>
          </a:p>
          <a:p>
            <a:endParaRPr lang="en-US" sz="1400" dirty="0" smtClean="0"/>
          </a:p>
          <a:p>
            <a:r>
              <a:rPr lang="en-US" sz="1400" b="1" dirty="0" smtClean="0"/>
              <a:t>10 weeks</a:t>
            </a:r>
          </a:p>
          <a:p>
            <a:r>
              <a:rPr lang="en-US" sz="1400" dirty="0" smtClean="0"/>
              <a:t>All organs are now developed and more movements occur.</a:t>
            </a:r>
          </a:p>
        </p:txBody>
      </p:sp>
      <p:sp>
        <p:nvSpPr>
          <p:cNvPr id="10" name="TextBox 9">
            <a:hlinkClick r:id="rId4" action="ppaction://hlinksldjump"/>
          </p:cNvPr>
          <p:cNvSpPr txBox="1"/>
          <p:nvPr/>
        </p:nvSpPr>
        <p:spPr>
          <a:xfrm>
            <a:off x="8388424" y="2165955"/>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12061632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509200"/>
          </a:xfrm>
          <a:prstGeom prst="rect">
            <a:avLst/>
          </a:prstGeom>
          <a:solidFill>
            <a:srgbClr val="F5FC9A"/>
          </a:solidFill>
          <a:ln w="57150">
            <a:solidFill>
              <a:srgbClr val="002060"/>
            </a:solidFill>
          </a:ln>
        </p:spPr>
        <p:txBody>
          <a:bodyPr wrap="square">
            <a:spAutoFit/>
          </a:bodyPr>
          <a:lstStyle/>
          <a:p>
            <a:pPr marL="1085850" indent="-1085850">
              <a:buClr>
                <a:srgbClr val="0070C0"/>
              </a:buClr>
            </a:pPr>
            <a:r>
              <a:rPr lang="en-US" sz="3200" b="1" dirty="0" smtClean="0"/>
              <a:t>17.1</a:t>
            </a:r>
            <a:r>
              <a:rPr lang="en-US" sz="3200" dirty="0" smtClean="0"/>
              <a:t>	What </a:t>
            </a:r>
            <a:r>
              <a:rPr lang="en-US" sz="3200" dirty="0"/>
              <a:t>is the name for the narrow opening between the uterus and the vagina?</a:t>
            </a:r>
          </a:p>
          <a:p>
            <a:pPr marL="1085850" indent="-1085850">
              <a:buClr>
                <a:srgbClr val="0070C0"/>
              </a:buClr>
            </a:pPr>
            <a:r>
              <a:rPr lang="en-US" sz="3200" b="1" dirty="0" smtClean="0"/>
              <a:t>17.2</a:t>
            </a:r>
            <a:r>
              <a:rPr lang="en-US" sz="3200" dirty="0" smtClean="0"/>
              <a:t>	Where </a:t>
            </a:r>
            <a:r>
              <a:rPr lang="en-US" sz="3200" dirty="0"/>
              <a:t>is the prostate gland, and what is its function?</a:t>
            </a:r>
          </a:p>
          <a:p>
            <a:pPr marL="1085850" indent="-1085850">
              <a:buClr>
                <a:srgbClr val="0070C0"/>
              </a:buClr>
            </a:pPr>
            <a:r>
              <a:rPr lang="en-US" sz="3200" b="1" dirty="0" smtClean="0"/>
              <a:t>17.3</a:t>
            </a:r>
            <a:r>
              <a:rPr lang="en-US" sz="3200" dirty="0" smtClean="0"/>
              <a:t>	Explain </a:t>
            </a:r>
            <a:r>
              <a:rPr lang="en-US" sz="3200" dirty="0"/>
              <a:t>how ovulation happens.</a:t>
            </a:r>
          </a:p>
          <a:p>
            <a:pPr marL="1085850" indent="-1085850">
              <a:buClr>
                <a:srgbClr val="0070C0"/>
              </a:buClr>
            </a:pPr>
            <a:r>
              <a:rPr lang="en-US" sz="3200" b="1" dirty="0" smtClean="0"/>
              <a:t>17.4</a:t>
            </a:r>
            <a:r>
              <a:rPr lang="en-US" sz="3200" dirty="0" smtClean="0"/>
              <a:t>	Where </a:t>
            </a:r>
            <a:r>
              <a:rPr lang="en-US" sz="3200" dirty="0"/>
              <a:t>are sperm made?</a:t>
            </a:r>
          </a:p>
          <a:p>
            <a:pPr marL="1085850" indent="-1085850">
              <a:buClr>
                <a:srgbClr val="0070C0"/>
              </a:buClr>
            </a:pPr>
            <a:r>
              <a:rPr lang="en-US" sz="3200" b="1" dirty="0" smtClean="0"/>
              <a:t>17.5</a:t>
            </a:r>
            <a:r>
              <a:rPr lang="en-US" sz="3200" dirty="0" smtClean="0"/>
              <a:t>	How </a:t>
            </a:r>
            <a:r>
              <a:rPr lang="en-US" sz="3200" dirty="0"/>
              <a:t>does an egg travel along the oviduct? </a:t>
            </a:r>
          </a:p>
          <a:p>
            <a:pPr marL="1085850" indent="-1085850">
              <a:buClr>
                <a:srgbClr val="0070C0"/>
              </a:buClr>
            </a:pPr>
            <a:r>
              <a:rPr lang="en-US" sz="3200" b="1" dirty="0" smtClean="0"/>
              <a:t>17.6</a:t>
            </a:r>
            <a:r>
              <a:rPr lang="en-US" sz="3200" dirty="0" smtClean="0"/>
              <a:t>	Where </a:t>
            </a:r>
            <a:r>
              <a:rPr lang="en-US" sz="3200" dirty="0"/>
              <a:t>does fertilisation take place?</a:t>
            </a:r>
          </a:p>
          <a:p>
            <a:pPr marL="1085850" indent="-1085850">
              <a:buClr>
                <a:srgbClr val="0070C0"/>
              </a:buClr>
            </a:pPr>
            <a:r>
              <a:rPr lang="en-US" sz="3200" b="1" dirty="0" smtClean="0"/>
              <a:t>17.7</a:t>
            </a:r>
            <a:r>
              <a:rPr lang="en-US" sz="3200" dirty="0" smtClean="0"/>
              <a:t>	Compare </a:t>
            </a:r>
            <a:r>
              <a:rPr lang="en-US" sz="3200" dirty="0"/>
              <a:t>the size, structure and ability to move of a sperm and an egg</a:t>
            </a:r>
            <a:r>
              <a:rPr lang="en-US" sz="3200" dirty="0" smtClean="0"/>
              <a:t>.</a:t>
            </a:r>
            <a:endParaRPr lang="en-GB" sz="3200" dirty="0"/>
          </a:p>
        </p:txBody>
      </p:sp>
      <p:sp>
        <p:nvSpPr>
          <p:cNvPr id="12" name="Title 1"/>
          <p:cNvSpPr>
            <a:spLocks noGrp="1"/>
          </p:cNvSpPr>
          <p:nvPr>
            <p:ph type="title"/>
          </p:nvPr>
        </p:nvSpPr>
        <p:spPr>
          <a:xfrm>
            <a:off x="35496" y="44624"/>
            <a:ext cx="7560840" cy="625434"/>
          </a:xfrm>
        </p:spPr>
        <p:txBody>
          <a:bodyPr>
            <a:noAutofit/>
          </a:bodyPr>
          <a:lstStyle/>
          <a:p>
            <a:r>
              <a:rPr lang="en-GB" sz="4800" dirty="0" smtClean="0"/>
              <a:t>17.1 - Questions</a:t>
            </a:r>
            <a:endParaRPr lang="en-GB" sz="4800"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172400" y="2863681"/>
            <a:ext cx="654346" cy="1015663"/>
          </a:xfrm>
          <a:prstGeom prst="rect">
            <a:avLst/>
          </a:prstGeom>
          <a:noFill/>
        </p:spPr>
        <p:txBody>
          <a:bodyPr wrap="none" rtlCol="0">
            <a:spAutoFit/>
          </a:bodyPr>
          <a:lstStyle/>
          <a:p>
            <a:r>
              <a:rPr lang="en-US" sz="6000" b="1" dirty="0" smtClean="0">
                <a:solidFill>
                  <a:srgbClr val="FF0000"/>
                </a:solidFill>
              </a:rPr>
              <a:t>?</a:t>
            </a:r>
            <a:endParaRPr lang="en-US" b="1" dirty="0">
              <a:solidFill>
                <a:srgbClr val="FF0000"/>
              </a:solidFill>
            </a:endParaRPr>
          </a:p>
        </p:txBody>
      </p:sp>
      <p:sp>
        <p:nvSpPr>
          <p:cNvPr id="6" name="Oval 5"/>
          <p:cNvSpPr/>
          <p:nvPr/>
        </p:nvSpPr>
        <p:spPr>
          <a:xfrm rot="1078849">
            <a:off x="8610964" y="90220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3933056"/>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11086954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6021288"/>
            <a:ext cx="439248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17.16 – </a:t>
            </a:r>
            <a:r>
              <a:rPr lang="en-US" sz="2000" dirty="0" smtClean="0"/>
              <a:t>Side view of the fetus in the uterus just before birth.</a:t>
            </a:r>
            <a:endParaRPr lang="en-GB"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5696" b="9051"/>
          <a:stretch/>
        </p:blipFill>
        <p:spPr>
          <a:xfrm>
            <a:off x="179512" y="1152127"/>
            <a:ext cx="4392488" cy="4584049"/>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4644008" y="1196751"/>
            <a:ext cx="4248473" cy="4564957"/>
          </a:xfrm>
          <a:prstGeom prst="rect">
            <a:avLst/>
          </a:prstGeom>
        </p:spPr>
      </p:pic>
      <p:sp>
        <p:nvSpPr>
          <p:cNvPr id="10" name="Rectangle 9"/>
          <p:cNvSpPr/>
          <p:nvPr/>
        </p:nvSpPr>
        <p:spPr>
          <a:xfrm>
            <a:off x="4644008" y="6021287"/>
            <a:ext cx="4248473"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17.17 – </a:t>
            </a:r>
            <a:r>
              <a:rPr lang="en-US" sz="2000" dirty="0" smtClean="0"/>
              <a:t>Birth</a:t>
            </a:r>
            <a:endParaRPr lang="en-GB" sz="2000" dirty="0"/>
          </a:p>
        </p:txBody>
      </p:sp>
      <p:sp>
        <p:nvSpPr>
          <p:cNvPr id="4" name="TextBox 3"/>
          <p:cNvSpPr txBox="1"/>
          <p:nvPr/>
        </p:nvSpPr>
        <p:spPr>
          <a:xfrm>
            <a:off x="8388423" y="2062009"/>
            <a:ext cx="504057" cy="430887"/>
          </a:xfrm>
          <a:prstGeom prst="rect">
            <a:avLst/>
          </a:prstGeom>
          <a:solidFill>
            <a:schemeClr val="bg1"/>
          </a:solidFill>
        </p:spPr>
        <p:txBody>
          <a:bodyPr wrap="square" lIns="0" tIns="0" rIns="0" bIns="0" rtlCol="0">
            <a:spAutoFit/>
          </a:bodyPr>
          <a:lstStyle/>
          <a:p>
            <a:r>
              <a:rPr lang="en-US" sz="1400" dirty="0" smtClean="0"/>
              <a:t>Pelvic girdle</a:t>
            </a:r>
            <a:endParaRPr lang="en-US" sz="1400" dirty="0"/>
          </a:p>
        </p:txBody>
      </p:sp>
      <p:sp>
        <p:nvSpPr>
          <p:cNvPr id="12" name="TextBox 11"/>
          <p:cNvSpPr txBox="1"/>
          <p:nvPr/>
        </p:nvSpPr>
        <p:spPr>
          <a:xfrm>
            <a:off x="7441231" y="4725144"/>
            <a:ext cx="1451249" cy="1077218"/>
          </a:xfrm>
          <a:prstGeom prst="rect">
            <a:avLst/>
          </a:prstGeom>
          <a:solidFill>
            <a:schemeClr val="bg1"/>
          </a:solidFill>
        </p:spPr>
        <p:txBody>
          <a:bodyPr wrap="square" lIns="0" tIns="0" rIns="0" bIns="0" rtlCol="0">
            <a:spAutoFit/>
          </a:bodyPr>
          <a:lstStyle/>
          <a:p>
            <a:r>
              <a:rPr lang="en-US" sz="1400" dirty="0" smtClean="0"/>
              <a:t>Wall of the vagina which can stretch to allow the baby to be pushed through</a:t>
            </a:r>
            <a:endParaRPr lang="en-US" sz="1400" dirty="0"/>
          </a:p>
        </p:txBody>
      </p:sp>
      <p:sp>
        <p:nvSpPr>
          <p:cNvPr id="13" name="TextBox 12"/>
          <p:cNvSpPr txBox="1"/>
          <p:nvPr/>
        </p:nvSpPr>
        <p:spPr>
          <a:xfrm>
            <a:off x="4798840" y="4775628"/>
            <a:ext cx="2293440" cy="861774"/>
          </a:xfrm>
          <a:prstGeom prst="rect">
            <a:avLst/>
          </a:prstGeom>
          <a:solidFill>
            <a:schemeClr val="bg1"/>
          </a:solidFill>
        </p:spPr>
        <p:txBody>
          <a:bodyPr wrap="square" lIns="0" tIns="0" rIns="0" bIns="0" rtlCol="0">
            <a:spAutoFit/>
          </a:bodyPr>
          <a:lstStyle/>
          <a:p>
            <a:r>
              <a:rPr lang="en-US" sz="1400" dirty="0" smtClean="0"/>
              <a:t>Wall of the cervix, which has gradually become wide enough for the baby to be pushed through</a:t>
            </a:r>
            <a:endParaRPr lang="en-US" sz="1400" dirty="0"/>
          </a:p>
        </p:txBody>
      </p:sp>
      <p:sp>
        <p:nvSpPr>
          <p:cNvPr id="14" name="TextBox 13">
            <a:hlinkClick r:id="rId5" action="ppaction://hlinksldjump"/>
          </p:cNvPr>
          <p:cNvSpPr txBox="1"/>
          <p:nvPr/>
        </p:nvSpPr>
        <p:spPr>
          <a:xfrm>
            <a:off x="8388424" y="5838363"/>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94215577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040559" cy="5632311"/>
          </a:xfrm>
          <a:prstGeom prst="rect">
            <a:avLst/>
          </a:prstGeom>
        </p:spPr>
        <p:txBody>
          <a:bodyPr wrap="square">
            <a:spAutoFit/>
          </a:bodyPr>
          <a:lstStyle/>
          <a:p>
            <a:pPr>
              <a:buClr>
                <a:srgbClr val="0070C0"/>
              </a:buClr>
              <a:buSzPct val="80000"/>
            </a:pPr>
            <a:r>
              <a:rPr lang="en-US" sz="2000" b="1" dirty="0" smtClean="0">
                <a:solidFill>
                  <a:srgbClr val="C00000"/>
                </a:solidFill>
              </a:rPr>
              <a:t>Birth</a:t>
            </a:r>
            <a:endParaRPr lang="en-US" sz="2000" b="1" dirty="0">
              <a:solidFill>
                <a:srgbClr val="C00000"/>
              </a:solidFill>
            </a:endParaRPr>
          </a:p>
          <a:p>
            <a:pPr marL="342900" indent="-342900">
              <a:buClr>
                <a:srgbClr val="0070C0"/>
              </a:buClr>
              <a:buSzPct val="80000"/>
              <a:buFont typeface="Wingdings 3" panose="05040102010807070707" pitchFamily="18" charset="2"/>
              <a:buChar char=""/>
            </a:pPr>
            <a:r>
              <a:rPr lang="en-US" sz="2000" dirty="0"/>
              <a:t>A few weeks before birth, the fetus usually turns over in the uterus, so that it is lying head downwards. Its head lies just over the opening of the cervix.</a:t>
            </a:r>
          </a:p>
          <a:p>
            <a:pPr marL="342900" indent="-342900">
              <a:buClr>
                <a:srgbClr val="0070C0"/>
              </a:buClr>
              <a:buSzPct val="80000"/>
              <a:buFont typeface="Wingdings 3" panose="05040102010807070707" pitchFamily="18" charset="2"/>
              <a:buChar char=""/>
            </a:pPr>
            <a:r>
              <a:rPr lang="en-US" sz="2000" dirty="0"/>
              <a:t>Birth begins when the strong muscles in the wall of the uterus start to contract. This is called labour.</a:t>
            </a:r>
          </a:p>
          <a:p>
            <a:pPr marL="342900" indent="-342900">
              <a:buClr>
                <a:srgbClr val="0070C0"/>
              </a:buClr>
              <a:buSzPct val="80000"/>
              <a:buFont typeface="Wingdings 3" panose="05040102010807070707" pitchFamily="18" charset="2"/>
              <a:buChar char=""/>
            </a:pPr>
            <a:r>
              <a:rPr lang="en-US" sz="2000" dirty="0"/>
              <a:t>To begin with, the contractions of the muscles slowly stretch the opening of the cervix. The amniotic sac usually breaks at this stage.</a:t>
            </a:r>
          </a:p>
          <a:p>
            <a:pPr marL="342900" indent="-342900">
              <a:buClr>
                <a:srgbClr val="0070C0"/>
              </a:buClr>
              <a:buSzPct val="80000"/>
              <a:buFont typeface="Wingdings 3" panose="05040102010807070707" pitchFamily="18" charset="2"/>
              <a:buChar char=""/>
            </a:pPr>
            <a:r>
              <a:rPr lang="en-US" sz="2000" dirty="0"/>
              <a:t>After several hours, the cervix is wide enough for the head of the baby to pass through. Now, the muscles start to push the baby down through the cervix and the vagina (Figure 17.17). This part of the birth happens quite quickly</a:t>
            </a:r>
            <a:r>
              <a:rPr lang="en-US" sz="2000" dirty="0" smtClean="0"/>
              <a:t>.</a:t>
            </a:r>
            <a:endParaRPr lang="en-US"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220072" y="5076473"/>
            <a:ext cx="3672408" cy="584775"/>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900" b="1" dirty="0"/>
              <a:t>Figure </a:t>
            </a:r>
            <a:r>
              <a:rPr lang="en-US" sz="1900" b="1" dirty="0" smtClean="0"/>
              <a:t>17.16 – </a:t>
            </a:r>
            <a:r>
              <a:rPr lang="en-US" sz="1900" dirty="0" smtClean="0"/>
              <a:t>Side view of fetus in the uterus just before birth</a:t>
            </a:r>
            <a:endParaRPr lang="en-GB" sz="1900" dirty="0"/>
          </a:p>
        </p:txBody>
      </p:sp>
      <p:pic>
        <p:nvPicPr>
          <p:cNvPr id="10" name="Picture 9"/>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5696" b="9051"/>
          <a:stretch/>
        </p:blipFill>
        <p:spPr>
          <a:xfrm>
            <a:off x="5220072" y="1124745"/>
            <a:ext cx="3682330" cy="3842920"/>
          </a:xfrm>
          <a:prstGeom prst="rect">
            <a:avLst/>
          </a:prstGeom>
        </p:spPr>
      </p:pic>
      <p:sp>
        <p:nvSpPr>
          <p:cNvPr id="11" name="TextBox 10">
            <a:hlinkClick r:id="rId4" action="ppaction://hlinksldjump"/>
          </p:cNvPr>
          <p:cNvSpPr txBox="1"/>
          <p:nvPr/>
        </p:nvSpPr>
        <p:spPr>
          <a:xfrm>
            <a:off x="8353871" y="5838363"/>
            <a:ext cx="538609" cy="830997"/>
          </a:xfrm>
          <a:prstGeom prst="rect">
            <a:avLst/>
          </a:prstGeom>
          <a:solidFill>
            <a:schemeClr val="bg1"/>
          </a:solid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96641184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4896543" cy="4478149"/>
          </a:xfrm>
          <a:prstGeom prst="rect">
            <a:avLst/>
          </a:prstGeom>
        </p:spPr>
        <p:txBody>
          <a:bodyPr wrap="square">
            <a:spAutoFit/>
          </a:bodyPr>
          <a:lstStyle/>
          <a:p>
            <a:pPr>
              <a:buClr>
                <a:srgbClr val="0070C0"/>
              </a:buClr>
              <a:buSzPct val="80000"/>
            </a:pPr>
            <a:r>
              <a:rPr lang="en-US" sz="1900" b="1" dirty="0" smtClean="0">
                <a:solidFill>
                  <a:srgbClr val="C00000"/>
                </a:solidFill>
              </a:rPr>
              <a:t>Birth</a:t>
            </a:r>
            <a:endParaRPr lang="en-US" sz="1900" b="1" dirty="0">
              <a:solidFill>
                <a:srgbClr val="C00000"/>
              </a:solidFill>
            </a:endParaRPr>
          </a:p>
          <a:p>
            <a:pPr marL="342900" indent="-342900">
              <a:buClr>
                <a:srgbClr val="0070C0"/>
              </a:buClr>
              <a:buSzPct val="80000"/>
              <a:buFont typeface="Wingdings 3" panose="05040102010807070707" pitchFamily="18" charset="2"/>
              <a:buChar char=""/>
            </a:pPr>
            <a:r>
              <a:rPr lang="en-US" sz="1900" dirty="0" smtClean="0"/>
              <a:t>The </a:t>
            </a:r>
            <a:r>
              <a:rPr lang="en-US" sz="1900" dirty="0"/>
              <a:t>baby is still attached to the uterus by the umbilical cord and the placenta. Now that it is in the open air, the baby can breathe for itself, so the placenta is no longer needed. The placenta falls away from the wall of the uterus, and passes out through the vagina. It is called the afterbirth.</a:t>
            </a:r>
          </a:p>
          <a:p>
            <a:pPr marL="342900" indent="-342900">
              <a:buClr>
                <a:srgbClr val="0070C0"/>
              </a:buClr>
              <a:buSzPct val="80000"/>
              <a:buFont typeface="Wingdings 3" panose="05040102010807070707" pitchFamily="18" charset="2"/>
              <a:buChar char=""/>
            </a:pPr>
            <a:r>
              <a:rPr lang="en-US" sz="1900" dirty="0"/>
              <a:t>The umbilical cord is cut, and clamped just above the point where it joins the baby. This is completely painless, because there are no nerves in the cord. The stump of the cord forms the baby’s navel</a:t>
            </a:r>
            <a:r>
              <a:rPr lang="en-US" sz="1900" dirty="0" smtClean="0"/>
              <a:t>.</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580113" y="5085184"/>
            <a:ext cx="2808312"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17.17 – </a:t>
            </a:r>
            <a:r>
              <a:rPr lang="en-US" sz="2000" dirty="0" smtClean="0"/>
              <a:t>Birth</a:t>
            </a:r>
            <a:endParaRPr lang="en-GB"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76057" y="1124744"/>
            <a:ext cx="3816424" cy="3915067"/>
          </a:xfrm>
          <a:prstGeom prst="rect">
            <a:avLst/>
          </a:prstGeom>
        </p:spPr>
      </p:pic>
      <p:sp>
        <p:nvSpPr>
          <p:cNvPr id="3" name="Rectangle 2"/>
          <p:cNvSpPr/>
          <p:nvPr/>
        </p:nvSpPr>
        <p:spPr>
          <a:xfrm>
            <a:off x="143135" y="5494497"/>
            <a:ext cx="8749345" cy="1261884"/>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1900" dirty="0"/>
              <a:t>The contractions of the muscles of the uterus are painful. They feel rather like cramp. The mother can help herself a lot by preparing her body with exercises before labour begins, by breathing in a special way during labour, and she can also be given pain-killing drugs if she needs them.</a:t>
            </a:r>
          </a:p>
        </p:txBody>
      </p:sp>
      <p:sp>
        <p:nvSpPr>
          <p:cNvPr id="10" name="TextBox 9">
            <a:hlinkClick r:id="rId4" action="ppaction://hlinksldjump"/>
          </p:cNvPr>
          <p:cNvSpPr txBox="1"/>
          <p:nvPr/>
        </p:nvSpPr>
        <p:spPr>
          <a:xfrm>
            <a:off x="8353871" y="4869160"/>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071214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8712967" cy="5755422"/>
          </a:xfrm>
          <a:prstGeom prst="rect">
            <a:avLst/>
          </a:prstGeom>
        </p:spPr>
        <p:txBody>
          <a:bodyPr wrap="square">
            <a:spAutoFit/>
          </a:bodyPr>
          <a:lstStyle/>
          <a:p>
            <a:pPr>
              <a:buClr>
                <a:srgbClr val="0070C0"/>
              </a:buClr>
              <a:buSzPct val="80000"/>
            </a:pPr>
            <a:r>
              <a:rPr lang="en-US" sz="2300" b="1" dirty="0" smtClean="0">
                <a:solidFill>
                  <a:srgbClr val="C00000"/>
                </a:solidFill>
              </a:rPr>
              <a:t>Ante-natal </a:t>
            </a:r>
            <a:r>
              <a:rPr lang="en-US" sz="2300" b="1" dirty="0">
                <a:solidFill>
                  <a:srgbClr val="C00000"/>
                </a:solidFill>
              </a:rPr>
              <a:t>care</a:t>
            </a:r>
          </a:p>
          <a:p>
            <a:pPr marL="342900" indent="-342900">
              <a:buClr>
                <a:srgbClr val="0070C0"/>
              </a:buClr>
              <a:buSzPct val="80000"/>
              <a:buFont typeface="Wingdings 3" panose="05040102010807070707" pitchFamily="18" charset="2"/>
              <a:buChar char=""/>
            </a:pPr>
            <a:r>
              <a:rPr lang="en-US" sz="2300" dirty="0"/>
              <a:t>When a woman is pregnant, she should take extra care of her health, both for her own benefit and that of her baby. This is sometimes called ante-natal care, meaning ‘before birth’.</a:t>
            </a:r>
          </a:p>
          <a:p>
            <a:pPr marL="342900" indent="-342900">
              <a:buClr>
                <a:srgbClr val="0070C0"/>
              </a:buClr>
              <a:buSzPct val="80000"/>
              <a:buFont typeface="Wingdings 3" panose="05040102010807070707" pitchFamily="18" charset="2"/>
              <a:buChar char=""/>
            </a:pPr>
            <a:r>
              <a:rPr lang="en-US" sz="2300" dirty="0"/>
              <a:t>She should ensure that her diet contains plenty of calcium, to help to form the growing fetus’s bones. She also needs extra iron, because her body will produce a lot of extra blood to help to carry oxygen and nutrients to the placenta, and her growing baby is also forming blood. Iron is needed to make the </a:t>
            </a:r>
            <a:r>
              <a:rPr lang="en-US" sz="2300" dirty="0" err="1"/>
              <a:t>haemoglobin</a:t>
            </a:r>
            <a:r>
              <a:rPr lang="en-US" sz="2300" dirty="0"/>
              <a:t> in the red blood cells. She may also need a little extra carbohydrate, because she needs extra energy to help to move her heavier body around, and extra protein, to help to form her growing fetus’s new cells.</a:t>
            </a:r>
          </a:p>
          <a:p>
            <a:pPr marL="342900" indent="-342900">
              <a:buClr>
                <a:srgbClr val="0070C0"/>
              </a:buClr>
              <a:buSzPct val="80000"/>
              <a:buFont typeface="Wingdings 3" panose="05040102010807070707" pitchFamily="18" charset="2"/>
              <a:buChar char=""/>
            </a:pPr>
            <a:r>
              <a:rPr lang="en-US" sz="2300" dirty="0"/>
              <a:t>She should continue to take exercise. Most people consider that steady, gentle exercise is best, such as swimming or walking. </a:t>
            </a:r>
            <a:endParaRPr lang="en-US" sz="2300" dirty="0" smtClean="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10" name="TextBox 9">
            <a:hlinkClick r:id="rId3" action="ppaction://hlinksldjump"/>
          </p:cNvPr>
          <p:cNvSpPr txBox="1"/>
          <p:nvPr/>
        </p:nvSpPr>
        <p:spPr>
          <a:xfrm>
            <a:off x="8353871" y="5766355"/>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913232453"/>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pic>
        <p:nvPicPr>
          <p:cNvPr id="27652" name="Picture 4" descr="https://dundeemedstudentnotes.files.wordpress.com/2012/04/picture13.jpg?w=84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2" y="1124744"/>
            <a:ext cx="8712968" cy="547260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53871" y="436510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4272474976"/>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8712967" cy="5632311"/>
          </a:xfrm>
          <a:prstGeom prst="rect">
            <a:avLst/>
          </a:prstGeom>
        </p:spPr>
        <p:txBody>
          <a:bodyPr wrap="square">
            <a:spAutoFit/>
          </a:bodyPr>
          <a:lstStyle/>
          <a:p>
            <a:pPr>
              <a:buClr>
                <a:srgbClr val="0070C0"/>
              </a:buClr>
              <a:buSzPct val="80000"/>
            </a:pPr>
            <a:r>
              <a:rPr lang="en-US" sz="2000" b="1" dirty="0" smtClean="0">
                <a:solidFill>
                  <a:srgbClr val="C00000"/>
                </a:solidFill>
              </a:rPr>
              <a:t>Ante-natal </a:t>
            </a:r>
            <a:r>
              <a:rPr lang="en-US" sz="2000" b="1" dirty="0">
                <a:solidFill>
                  <a:srgbClr val="C00000"/>
                </a:solidFill>
              </a:rPr>
              <a:t>care</a:t>
            </a:r>
          </a:p>
          <a:p>
            <a:pPr marL="342900" indent="-342900">
              <a:buClr>
                <a:srgbClr val="0070C0"/>
              </a:buClr>
              <a:buSzPct val="80000"/>
              <a:buFont typeface="Wingdings 3" panose="05040102010807070707" pitchFamily="18" charset="2"/>
              <a:buChar char=""/>
            </a:pPr>
            <a:r>
              <a:rPr lang="en-US" sz="2000" dirty="0" smtClean="0"/>
              <a:t>She </a:t>
            </a:r>
            <a:r>
              <a:rPr lang="en-US" sz="2000" dirty="0"/>
              <a:t>may also be given special exercises to do which will help her to stay fit during pregnancy, and also allow her to take an active part when she is giving birth</a:t>
            </a:r>
            <a:r>
              <a:rPr lang="en-US" sz="2000" dirty="0" smtClean="0"/>
              <a:t>.</a:t>
            </a:r>
          </a:p>
          <a:p>
            <a:pPr marL="342900" indent="-342900">
              <a:buClr>
                <a:srgbClr val="0070C0"/>
              </a:buClr>
              <a:buSzPct val="80000"/>
              <a:buFont typeface="Wingdings 3" panose="05040102010807070707" pitchFamily="18" charset="2"/>
              <a:buChar char=""/>
            </a:pPr>
            <a:r>
              <a:rPr lang="en-US" sz="2000" dirty="0"/>
              <a:t>We have seen that many useful substances cross the </a:t>
            </a:r>
            <a:r>
              <a:rPr lang="en-US" sz="2000" dirty="0" smtClean="0"/>
              <a:t>placenta </a:t>
            </a:r>
            <a:r>
              <a:rPr lang="en-US" sz="2000" dirty="0"/>
              <a:t>from the mother’s blood to the fetus’s blood. Unfortunately, harmful substances can cross, too. </a:t>
            </a:r>
            <a:r>
              <a:rPr lang="en-US" sz="2000" dirty="0" smtClean="0"/>
              <a:t>E.g., </a:t>
            </a:r>
            <a:r>
              <a:rPr lang="en-US" sz="2000" dirty="0"/>
              <a:t>if the mother smokes, nicotine and carbon monoxide can enter the baby’s blood, and this can cause me baby to grow more slowly and be born smaller than if the mother was a non-smoker. </a:t>
            </a:r>
            <a:endParaRPr lang="en-US" sz="2000" dirty="0" smtClean="0"/>
          </a:p>
          <a:p>
            <a:pPr marL="342900" indent="-342900">
              <a:buClr>
                <a:srgbClr val="0070C0"/>
              </a:buClr>
              <a:buSzPct val="80000"/>
              <a:buFont typeface="Wingdings 3" panose="05040102010807070707" pitchFamily="18" charset="2"/>
              <a:buChar char=""/>
            </a:pPr>
            <a:r>
              <a:rPr lang="en-US" sz="2000" dirty="0" smtClean="0"/>
              <a:t>A </a:t>
            </a:r>
            <a:r>
              <a:rPr lang="en-US" sz="2000" dirty="0"/>
              <a:t>woman should </a:t>
            </a:r>
            <a:r>
              <a:rPr lang="en-US" sz="2000" dirty="0" smtClean="0"/>
              <a:t>never smoke </a:t>
            </a:r>
            <a:r>
              <a:rPr lang="en-US" sz="2000" dirty="0"/>
              <a:t>during pregnancy. She also needs to take care not </a:t>
            </a:r>
            <a:r>
              <a:rPr lang="en-US" sz="2000" dirty="0" smtClean="0"/>
              <a:t>to </a:t>
            </a:r>
            <a:r>
              <a:rPr lang="en-US" sz="2000" dirty="0"/>
              <a:t>drink too much alcohol, or to take any drug without </a:t>
            </a:r>
            <a:r>
              <a:rPr lang="en-US" sz="2000" dirty="0" smtClean="0"/>
              <a:t>advice </a:t>
            </a:r>
            <a:r>
              <a:rPr lang="en-US" sz="2000" dirty="0"/>
              <a:t>from her doctor.</a:t>
            </a:r>
          </a:p>
          <a:p>
            <a:pPr marL="342900" indent="-342900">
              <a:buClr>
                <a:srgbClr val="0070C0"/>
              </a:buClr>
              <a:buSzPct val="80000"/>
              <a:buFont typeface="Wingdings 3" panose="05040102010807070707" pitchFamily="18" charset="2"/>
              <a:buChar char=""/>
            </a:pPr>
            <a:r>
              <a:rPr lang="en-US" sz="2000" dirty="0"/>
              <a:t>The mother also needs to avoid some </a:t>
            </a:r>
            <a:r>
              <a:rPr lang="en-US" sz="2000" dirty="0" smtClean="0"/>
              <a:t>illnesses. Rubella </a:t>
            </a:r>
            <a:r>
              <a:rPr lang="en-US" sz="2000" dirty="0"/>
              <a:t>is caused by a virus, producing a rash and a fever. If the rubella virus crosses the placenta, it can muse serious harm to the fetus, who may be born deaf :: with other disabilities. In many countries, teenage </a:t>
            </a:r>
            <a:r>
              <a:rPr lang="en-US" sz="2000" dirty="0" smtClean="0"/>
              <a:t>girls </a:t>
            </a:r>
            <a:r>
              <a:rPr lang="en-US" sz="2000" dirty="0"/>
              <a:t>are offered vaccination against rubella.</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53871" y="3356992"/>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11363981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472607" cy="5401479"/>
          </a:xfrm>
          <a:prstGeom prst="rect">
            <a:avLst/>
          </a:prstGeom>
        </p:spPr>
        <p:txBody>
          <a:bodyPr wrap="square">
            <a:spAutoFit/>
          </a:bodyPr>
          <a:lstStyle/>
          <a:p>
            <a:pPr>
              <a:buClr>
                <a:srgbClr val="0070C0"/>
              </a:buClr>
              <a:buSzPct val="80000"/>
            </a:pPr>
            <a:r>
              <a:rPr lang="en-US" sz="2300" b="1" dirty="0" smtClean="0">
                <a:solidFill>
                  <a:srgbClr val="C00000"/>
                </a:solidFill>
              </a:rPr>
              <a:t>Caring </a:t>
            </a:r>
            <a:r>
              <a:rPr lang="en-US" sz="2300" b="1" dirty="0">
                <a:solidFill>
                  <a:srgbClr val="C00000"/>
                </a:solidFill>
              </a:rPr>
              <a:t>for a young baby</a:t>
            </a:r>
          </a:p>
          <a:p>
            <a:pPr marL="342900" indent="-342900">
              <a:buClr>
                <a:srgbClr val="0070C0"/>
              </a:buClr>
              <a:buSzPct val="80000"/>
              <a:buFont typeface="Wingdings 3" panose="05040102010807070707" pitchFamily="18" charset="2"/>
              <a:buChar char=""/>
            </a:pPr>
            <a:r>
              <a:rPr lang="en-US" sz="2300" dirty="0" smtClean="0"/>
              <a:t>Although </a:t>
            </a:r>
            <a:r>
              <a:rPr lang="en-US" sz="2300" dirty="0"/>
              <a:t>it has been developing for nine months, a </a:t>
            </a:r>
            <a:r>
              <a:rPr lang="en-US" sz="2300" dirty="0" smtClean="0"/>
              <a:t>woman </a:t>
            </a:r>
            <a:r>
              <a:rPr lang="en-US" sz="2300" dirty="0"/>
              <a:t>baby is very helpless when it is born. </a:t>
            </a:r>
            <a:r>
              <a:rPr lang="en-US" sz="2300" dirty="0" smtClean="0"/>
              <a:t>Usually, both </a:t>
            </a:r>
            <a:r>
              <a:rPr lang="en-US" sz="2300" dirty="0"/>
              <a:t>parents help to care for it.</a:t>
            </a:r>
          </a:p>
          <a:p>
            <a:pPr marL="342900" indent="-342900">
              <a:buClr>
                <a:srgbClr val="0070C0"/>
              </a:buClr>
              <a:buSzPct val="80000"/>
              <a:buFont typeface="Wingdings 3" panose="05040102010807070707" pitchFamily="18" charset="2"/>
              <a:buChar char=""/>
            </a:pPr>
            <a:r>
              <a:rPr lang="en-US" sz="2300" dirty="0"/>
              <a:t>During pregnancy, the glands in the mother’s breasts </a:t>
            </a:r>
            <a:r>
              <a:rPr lang="en-US" sz="2300" dirty="0" smtClean="0"/>
              <a:t>will have </a:t>
            </a:r>
            <a:r>
              <a:rPr lang="en-US" sz="2300" dirty="0"/>
              <a:t>become larger. Soon after the birth of </a:t>
            </a:r>
            <a:r>
              <a:rPr lang="en-US" sz="2300" dirty="0" smtClean="0"/>
              <a:t>the baby, </a:t>
            </a:r>
            <a:r>
              <a:rPr lang="en-US" sz="2300" dirty="0"/>
              <a:t>they begin to make milk. This is called </a:t>
            </a:r>
            <a:r>
              <a:rPr lang="en-US" sz="2300" b="1" dirty="0" smtClean="0">
                <a:solidFill>
                  <a:srgbClr val="FF0000"/>
                </a:solidFill>
              </a:rPr>
              <a:t>lactation</a:t>
            </a:r>
            <a:r>
              <a:rPr lang="en-US" sz="2300" dirty="0" smtClean="0"/>
              <a:t>. Lactation </a:t>
            </a:r>
            <a:r>
              <a:rPr lang="en-US" sz="2300" dirty="0"/>
              <a:t>happens in all mammals, but not </a:t>
            </a:r>
            <a:r>
              <a:rPr lang="en-US" sz="2300" dirty="0" smtClean="0"/>
              <a:t>in other </a:t>
            </a:r>
            <a:r>
              <a:rPr lang="en-US" sz="2300" dirty="0"/>
              <a:t>animals.</a:t>
            </a:r>
          </a:p>
          <a:p>
            <a:pPr marL="342900" indent="-342900">
              <a:buClr>
                <a:srgbClr val="0070C0"/>
              </a:buClr>
              <a:buSzPct val="80000"/>
              <a:buFont typeface="Wingdings 3" panose="05040102010807070707" pitchFamily="18" charset="2"/>
              <a:buChar char=""/>
            </a:pPr>
            <a:r>
              <a:rPr lang="en-US" sz="2300" dirty="0"/>
              <a:t>Milk contains all the nutrients that the baby needs </a:t>
            </a:r>
            <a:r>
              <a:rPr lang="en-US" sz="2300" dirty="0" smtClean="0"/>
              <a:t>(figure </a:t>
            </a:r>
            <a:r>
              <a:rPr lang="en-US" sz="2300" dirty="0"/>
              <a:t>17.18). It also contains antibodies (page </a:t>
            </a:r>
            <a:r>
              <a:rPr lang="en-US" sz="2300" dirty="0" smtClean="0"/>
              <a:t>133) which </a:t>
            </a:r>
            <a:r>
              <a:rPr lang="en-US" sz="2300" dirty="0"/>
              <a:t>will help the baby to resist infection</a:t>
            </a:r>
            <a:r>
              <a:rPr lang="en-US" sz="2300" dirty="0" smtClean="0"/>
              <a:t>.</a:t>
            </a:r>
            <a:endParaRPr lang="en-US" sz="23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652120" y="4437112"/>
            <a:ext cx="3240360" cy="1015663"/>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sz="2000" b="1" dirty="0" smtClean="0"/>
              <a:t>Figure 17.18</a:t>
            </a:r>
            <a:r>
              <a:rPr lang="en-US" sz="2000" dirty="0" smtClean="0"/>
              <a:t> - Many </a:t>
            </a:r>
            <a:r>
              <a:rPr lang="en-US" sz="2000" dirty="0"/>
              <a:t>mothers choose to breast-feed their </a:t>
            </a:r>
            <a:r>
              <a:rPr lang="en-US" sz="2000" dirty="0" smtClean="0"/>
              <a:t>babies.</a:t>
            </a:r>
            <a:endParaRPr lang="en-US" sz="2000" dirty="0"/>
          </a:p>
        </p:txBody>
      </p:sp>
      <p:pic>
        <p:nvPicPr>
          <p:cNvPr id="29698"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1" y="1124744"/>
            <a:ext cx="3240360" cy="32403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5602797" y="6126113"/>
            <a:ext cx="3289683"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Benefits of Breastfeeding</a:t>
            </a:r>
            <a:endParaRPr lang="en-GB" sz="2000" b="1" dirty="0"/>
          </a:p>
        </p:txBody>
      </p:sp>
      <p:sp>
        <p:nvSpPr>
          <p:cNvPr id="10" name="TextBox 9">
            <a:hlinkClick r:id="rId5" action="ppaction://hlinksldjump"/>
          </p:cNvPr>
          <p:cNvSpPr txBox="1"/>
          <p:nvPr/>
        </p:nvSpPr>
        <p:spPr>
          <a:xfrm>
            <a:off x="8353871" y="5229200"/>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4425657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904655" cy="5509200"/>
          </a:xfrm>
          <a:prstGeom prst="rect">
            <a:avLst/>
          </a:prstGeom>
        </p:spPr>
        <p:txBody>
          <a:bodyPr wrap="square">
            <a:spAutoFit/>
          </a:bodyPr>
          <a:lstStyle/>
          <a:p>
            <a:pPr>
              <a:buClr>
                <a:srgbClr val="0070C0"/>
              </a:buClr>
              <a:buSzPct val="80000"/>
            </a:pPr>
            <a:r>
              <a:rPr lang="en-US" sz="2200" b="1" dirty="0" smtClean="0">
                <a:solidFill>
                  <a:srgbClr val="C00000"/>
                </a:solidFill>
              </a:rPr>
              <a:t>Caring </a:t>
            </a:r>
            <a:r>
              <a:rPr lang="en-US" sz="2200" b="1" dirty="0">
                <a:solidFill>
                  <a:srgbClr val="C00000"/>
                </a:solidFill>
              </a:rPr>
              <a:t>for a young baby</a:t>
            </a:r>
          </a:p>
          <a:p>
            <a:pPr marL="342900" indent="-342900">
              <a:buClr>
                <a:srgbClr val="0070C0"/>
              </a:buClr>
              <a:buSzPct val="80000"/>
              <a:buFont typeface="Wingdings 3" panose="05040102010807070707" pitchFamily="18" charset="2"/>
              <a:buChar char=""/>
            </a:pPr>
            <a:r>
              <a:rPr lang="en-US" sz="2200" dirty="0" smtClean="0"/>
              <a:t>As </a:t>
            </a:r>
            <a:r>
              <a:rPr lang="en-US" sz="2200" dirty="0"/>
              <a:t>well as being fed, the baby needs to be kept </a:t>
            </a:r>
            <a:r>
              <a:rPr lang="en-US" sz="2200" dirty="0" smtClean="0"/>
              <a:t>warm. Because </a:t>
            </a:r>
            <a:r>
              <a:rPr lang="en-US" sz="2200" dirty="0"/>
              <a:t>it is so small, a baby has a large surface area in </a:t>
            </a:r>
            <a:r>
              <a:rPr lang="en-US" sz="2200" dirty="0" smtClean="0"/>
              <a:t>comparison </a:t>
            </a:r>
            <a:r>
              <a:rPr lang="en-US" sz="2200" dirty="0"/>
              <a:t>to its volume, so it loses heat very quickly.</a:t>
            </a:r>
          </a:p>
          <a:p>
            <a:pPr marL="342900" indent="-342900">
              <a:buClr>
                <a:srgbClr val="0070C0"/>
              </a:buClr>
              <a:buSzPct val="80000"/>
              <a:buFont typeface="Wingdings 3" panose="05040102010807070707" pitchFamily="18" charset="2"/>
              <a:buChar char=""/>
            </a:pPr>
            <a:r>
              <a:rPr lang="en-US" sz="2200" dirty="0" smtClean="0"/>
              <a:t>It is </a:t>
            </a:r>
            <a:r>
              <a:rPr lang="en-US" sz="2200" dirty="0"/>
              <a:t>extremely important that a young baby is </a:t>
            </a:r>
            <a:r>
              <a:rPr lang="en-US" sz="2200" dirty="0" smtClean="0"/>
              <a:t>cared emotionally</a:t>
            </a:r>
            <a:r>
              <a:rPr lang="en-US" sz="2200" dirty="0"/>
              <a:t>, as well as physically. Babies need a lot of </a:t>
            </a:r>
            <a:r>
              <a:rPr lang="en-US" sz="2200" dirty="0" smtClean="0"/>
              <a:t>close </a:t>
            </a:r>
            <a:r>
              <a:rPr lang="en-US" sz="2200" dirty="0"/>
              <a:t>contact with their parents.</a:t>
            </a:r>
          </a:p>
          <a:p>
            <a:pPr marL="342900" indent="-342900">
              <a:buClr>
                <a:srgbClr val="0070C0"/>
              </a:buClr>
              <a:buSzPct val="80000"/>
              <a:buFont typeface="Wingdings 3" panose="05040102010807070707" pitchFamily="18" charset="2"/>
              <a:buChar char=""/>
            </a:pPr>
            <a:r>
              <a:rPr lang="en-US" sz="2200" dirty="0"/>
              <a:t>Most mammals care for their young by feeding them </a:t>
            </a:r>
            <a:r>
              <a:rPr lang="en-US" sz="2200" dirty="0" smtClean="0"/>
              <a:t>and keeping </a:t>
            </a:r>
            <a:r>
              <a:rPr lang="en-US" sz="2200" dirty="0"/>
              <a:t>them warm. In humans, parental care also </a:t>
            </a:r>
            <a:r>
              <a:rPr lang="en-US" sz="2200" dirty="0" smtClean="0"/>
              <a:t>involves </a:t>
            </a:r>
            <a:r>
              <a:rPr lang="en-US" sz="2200" dirty="0"/>
              <a:t>teaching the baby and young child how to look </a:t>
            </a:r>
            <a:r>
              <a:rPr lang="en-US" sz="2200" dirty="0" smtClean="0"/>
              <a:t>after </a:t>
            </a:r>
            <a:r>
              <a:rPr lang="en-US" sz="2200" dirty="0"/>
              <a:t>itself, and how to live in society. This continues into </a:t>
            </a:r>
            <a:r>
              <a:rPr lang="en-US" sz="2200" dirty="0" smtClean="0"/>
              <a:t>its ‘teens</a:t>
            </a:r>
            <a:r>
              <a:rPr lang="en-US" sz="2200" dirty="0"/>
              <a:t>’ - a much longer time than for any </a:t>
            </a:r>
            <a:r>
              <a:rPr lang="en-US" sz="2200" dirty="0" smtClean="0"/>
              <a:t>other </a:t>
            </a:r>
            <a:r>
              <a:rPr lang="en-US" sz="2200" dirty="0"/>
              <a:t>animal.</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6084168" y="5877272"/>
            <a:ext cx="2808312"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Benefits of Breastfeeding</a:t>
            </a:r>
            <a:endParaRPr lang="en-GB" sz="2000" b="1" dirty="0"/>
          </a:p>
        </p:txBody>
      </p:sp>
      <p:sp>
        <p:nvSpPr>
          <p:cNvPr id="6" name="Rectangle 5"/>
          <p:cNvSpPr/>
          <p:nvPr/>
        </p:nvSpPr>
        <p:spPr>
          <a:xfrm>
            <a:off x="6084168" y="4221088"/>
            <a:ext cx="2808312" cy="1323439"/>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sz="2000" b="1" dirty="0" smtClean="0"/>
              <a:t>Figure 17.18</a:t>
            </a:r>
            <a:r>
              <a:rPr lang="en-US" sz="2000" dirty="0" smtClean="0"/>
              <a:t> - Many </a:t>
            </a:r>
            <a:r>
              <a:rPr lang="en-US" sz="2000" dirty="0"/>
              <a:t>mothers choose to breast-feed their </a:t>
            </a:r>
            <a:r>
              <a:rPr lang="en-US" sz="2000" dirty="0" smtClean="0"/>
              <a:t>babies.</a:t>
            </a:r>
            <a:endParaRPr lang="en-US" sz="2000" dirty="0"/>
          </a:p>
        </p:txBody>
      </p:sp>
      <p:pic>
        <p:nvPicPr>
          <p:cNvPr id="28676" name="Picture 4" descr="Working Mother Breastfeeding Bab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1169457"/>
            <a:ext cx="2808312" cy="28988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53871" y="5013176"/>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34435013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904655" cy="5586145"/>
          </a:xfrm>
          <a:prstGeom prst="rect">
            <a:avLst/>
          </a:prstGeom>
        </p:spPr>
        <p:txBody>
          <a:bodyPr wrap="square">
            <a:spAutoFit/>
          </a:bodyPr>
          <a:lstStyle/>
          <a:p>
            <a:pPr>
              <a:buClr>
                <a:srgbClr val="0070C0"/>
              </a:buClr>
              <a:buSzPct val="80000"/>
            </a:pPr>
            <a:r>
              <a:rPr lang="en-US" sz="2100" b="1" dirty="0" smtClean="0">
                <a:solidFill>
                  <a:srgbClr val="C00000"/>
                </a:solidFill>
              </a:rPr>
              <a:t>Breast-feeding </a:t>
            </a:r>
            <a:r>
              <a:rPr lang="en-US" sz="2100" b="1" dirty="0">
                <a:solidFill>
                  <a:srgbClr val="C00000"/>
                </a:solidFill>
              </a:rPr>
              <a:t>and bottle feeding</a:t>
            </a:r>
          </a:p>
          <a:p>
            <a:pPr marL="342900" indent="-342900">
              <a:buClr>
                <a:srgbClr val="0070C0"/>
              </a:buClr>
              <a:buSzPct val="80000"/>
              <a:buFont typeface="Wingdings 3" panose="05040102010807070707" pitchFamily="18" charset="2"/>
              <a:buChar char=""/>
            </a:pPr>
            <a:r>
              <a:rPr lang="en-US" sz="2100" dirty="0" smtClean="0"/>
              <a:t>Most people </a:t>
            </a:r>
            <a:r>
              <a:rPr lang="en-US" sz="2100" dirty="0"/>
              <a:t>consider that feeding a baby on breast milk </a:t>
            </a:r>
            <a:r>
              <a:rPr lang="en-US" sz="2100" dirty="0" smtClean="0"/>
              <a:t>is much </a:t>
            </a:r>
            <a:r>
              <a:rPr lang="en-US" sz="2100" dirty="0"/>
              <a:t>better than bottle-feeding. Formula milk </a:t>
            </a:r>
            <a:r>
              <a:rPr lang="en-US" sz="2100" dirty="0" smtClean="0"/>
              <a:t>is bought </a:t>
            </a:r>
            <a:r>
              <a:rPr lang="en-US" sz="2100" dirty="0"/>
              <a:t>as powder that is mixed with boiled (sterilised) </a:t>
            </a:r>
            <a:r>
              <a:rPr lang="en-US" sz="2100" dirty="0" smtClean="0"/>
              <a:t>water</a:t>
            </a:r>
            <a:r>
              <a:rPr lang="en-US" sz="2100" dirty="0"/>
              <a:t>. The baby then sucks this milk from a bottle.</a:t>
            </a:r>
          </a:p>
          <a:p>
            <a:pPr marL="342900" indent="-342900">
              <a:buClr>
                <a:srgbClr val="0070C0"/>
              </a:buClr>
              <a:buSzPct val="80000"/>
              <a:buFont typeface="Wingdings 3" panose="05040102010807070707" pitchFamily="18" charset="2"/>
              <a:buChar char=""/>
            </a:pPr>
            <a:r>
              <a:rPr lang="en-US" sz="2100" dirty="0"/>
              <a:t>This can make life easier for the mother, because she can hand over the feeding of her baby to someone else.</a:t>
            </a:r>
          </a:p>
          <a:p>
            <a:pPr marL="342900" indent="-342900">
              <a:buClr>
                <a:srgbClr val="0070C0"/>
              </a:buClr>
              <a:buSzPct val="80000"/>
              <a:buFont typeface="Wingdings 3" panose="05040102010807070707" pitchFamily="18" charset="2"/>
              <a:buChar char=""/>
            </a:pPr>
            <a:r>
              <a:rPr lang="en-US" sz="2100" dirty="0"/>
              <a:t>It can also help the father to bond with the baby, if he helps to feed it.</a:t>
            </a:r>
          </a:p>
          <a:p>
            <a:pPr marL="342900" indent="-342900">
              <a:buClr>
                <a:srgbClr val="0070C0"/>
              </a:buClr>
              <a:buSzPct val="80000"/>
              <a:buFont typeface="Wingdings 3" panose="05040102010807070707" pitchFamily="18" charset="2"/>
              <a:buChar char=""/>
            </a:pPr>
            <a:r>
              <a:rPr lang="en-US" sz="2100" dirty="0"/>
              <a:t>However, formula milk is much more expensive than breast milk, which is free! And, unless the equipment used for making up the formula milk is kept clean, it is easy for bacteria to get into the milk and make the baby ill</a:t>
            </a:r>
            <a:r>
              <a:rPr lang="en-US" sz="2100" dirty="0" smtClean="0"/>
              <a:t>.</a:t>
            </a:r>
            <a:endParaRPr lang="en-US" sz="21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084168" y="3689737"/>
            <a:ext cx="2808312" cy="1323439"/>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sz="2000" b="1" dirty="0" smtClean="0"/>
              <a:t>Figure 17.18</a:t>
            </a:r>
            <a:r>
              <a:rPr lang="en-US" sz="2000" dirty="0" smtClean="0"/>
              <a:t> - Many </a:t>
            </a:r>
            <a:r>
              <a:rPr lang="en-US" sz="2000" dirty="0"/>
              <a:t>mothers choose to breast-feed their </a:t>
            </a:r>
            <a:r>
              <a:rPr lang="en-US" sz="2000" dirty="0" smtClean="0"/>
              <a:t>babies.</a:t>
            </a:r>
            <a:endParaRPr lang="en-US" sz="2000" dirty="0"/>
          </a:p>
        </p:txBody>
      </p:sp>
      <p:pic>
        <p:nvPicPr>
          <p:cNvPr id="31746" name="Picture 2" descr="Woman with child - WH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84168" y="1124744"/>
            <a:ext cx="2808312" cy="247402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6084168" y="5877272"/>
            <a:ext cx="2808312"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400" b="1" dirty="0" smtClean="0"/>
              <a:t>Breast vs. Bottle</a:t>
            </a:r>
            <a:endParaRPr lang="en-GB" sz="2400" b="1" dirty="0"/>
          </a:p>
        </p:txBody>
      </p:sp>
      <p:sp>
        <p:nvSpPr>
          <p:cNvPr id="11" name="TextBox 10">
            <a:hlinkClick r:id="rId5" action="ppaction://hlinksldjump"/>
          </p:cNvPr>
          <p:cNvSpPr txBox="1"/>
          <p:nvPr/>
        </p:nvSpPr>
        <p:spPr>
          <a:xfrm>
            <a:off x="8353871" y="4974267"/>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00005699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34" name="Rectangle 33"/>
          <p:cNvSpPr/>
          <p:nvPr/>
        </p:nvSpPr>
        <p:spPr>
          <a:xfrm>
            <a:off x="179513" y="1124744"/>
            <a:ext cx="5904655" cy="5693866"/>
          </a:xfrm>
          <a:prstGeom prst="rect">
            <a:avLst/>
          </a:prstGeom>
        </p:spPr>
        <p:txBody>
          <a:bodyPr wrap="square">
            <a:spAutoFit/>
          </a:bodyPr>
          <a:lstStyle/>
          <a:p>
            <a:pPr>
              <a:buClr>
                <a:srgbClr val="0070C0"/>
              </a:buClr>
              <a:buSzPct val="80000"/>
            </a:pPr>
            <a:r>
              <a:rPr lang="en-US" sz="2600" b="1" dirty="0" smtClean="0">
                <a:solidFill>
                  <a:srgbClr val="C00000"/>
                </a:solidFill>
              </a:rPr>
              <a:t>Breast-feeding </a:t>
            </a:r>
            <a:r>
              <a:rPr lang="en-US" sz="2600" b="1" dirty="0">
                <a:solidFill>
                  <a:srgbClr val="C00000"/>
                </a:solidFill>
              </a:rPr>
              <a:t>and bottle feeding</a:t>
            </a:r>
          </a:p>
          <a:p>
            <a:pPr marL="342900" indent="-342900">
              <a:buClr>
                <a:srgbClr val="0070C0"/>
              </a:buClr>
              <a:buSzPct val="80000"/>
              <a:buFont typeface="Wingdings 3" panose="05040102010807070707" pitchFamily="18" charset="2"/>
              <a:buChar char=""/>
            </a:pPr>
            <a:r>
              <a:rPr lang="en-US" sz="2600" dirty="0" smtClean="0"/>
              <a:t>Another </a:t>
            </a:r>
            <a:r>
              <a:rPr lang="en-US" sz="2600" dirty="0"/>
              <a:t>advantage of breast milk is that it contains antibodies from the mother, which help the baby to </a:t>
            </a:r>
            <a:r>
              <a:rPr lang="en-US" sz="2600" dirty="0" smtClean="0"/>
              <a:t>fight </a:t>
            </a:r>
            <a:r>
              <a:rPr lang="en-US" sz="2600" dirty="0"/>
              <a:t>off infectious diseases. Breast-feeding also helps a close relationship to develop between the mother and her baby, which is beneficial to both of them.</a:t>
            </a:r>
          </a:p>
          <a:p>
            <a:pPr marL="342900" indent="-342900">
              <a:buClr>
                <a:srgbClr val="0070C0"/>
              </a:buClr>
              <a:buSzPct val="80000"/>
              <a:buFont typeface="Wingdings 3" panose="05040102010807070707" pitchFamily="18" charset="2"/>
              <a:buChar char=""/>
            </a:pPr>
            <a:r>
              <a:rPr lang="en-US" sz="2600" dirty="0"/>
              <a:t>The composition of breast milk changes as the baby grows, so that the nutrients it contains are exactly right for the different stages of its development</a:t>
            </a:r>
            <a:r>
              <a:rPr lang="en-US" sz="2600" dirty="0" smtClean="0"/>
              <a:t>.</a:t>
            </a:r>
            <a:endParaRPr lang="en-US" sz="26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6084168" y="6063679"/>
            <a:ext cx="2808312"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400" b="1" dirty="0" smtClean="0"/>
              <a:t>Breast vs. Bottle</a:t>
            </a:r>
            <a:endParaRPr lang="en-GB" sz="2400" b="1" dirty="0"/>
          </a:p>
        </p:txBody>
      </p:sp>
      <p:sp>
        <p:nvSpPr>
          <p:cNvPr id="6" name="Rectangle 5"/>
          <p:cNvSpPr/>
          <p:nvPr/>
        </p:nvSpPr>
        <p:spPr>
          <a:xfrm>
            <a:off x="6084168" y="4221088"/>
            <a:ext cx="2808312" cy="1323439"/>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sz="2000" b="1" dirty="0" smtClean="0"/>
              <a:t>Figure 17.18</a:t>
            </a:r>
            <a:r>
              <a:rPr lang="en-US" sz="2000" dirty="0" smtClean="0"/>
              <a:t> - Many </a:t>
            </a:r>
            <a:r>
              <a:rPr lang="en-US" sz="2000" dirty="0"/>
              <a:t>mothers choose to breast-feed their </a:t>
            </a:r>
            <a:r>
              <a:rPr lang="en-US" sz="2000" dirty="0" smtClean="0"/>
              <a:t>babies.</a:t>
            </a:r>
            <a:endParaRPr lang="en-US" sz="2000" dirty="0"/>
          </a:p>
        </p:txBody>
      </p:sp>
      <p:pic>
        <p:nvPicPr>
          <p:cNvPr id="30722" name="Picture 2" descr="Image result for chinese breastfeed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1124744"/>
            <a:ext cx="2808312" cy="289269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53871" y="516067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93508565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17.2 – Fertilisation and Development</a:t>
            </a:r>
            <a:endParaRPr lang="en-US" sz="36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220</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447645"/>
          </a:xfrm>
          <a:prstGeom prst="rect">
            <a:avLst/>
          </a:prstGeom>
          <a:solidFill>
            <a:srgbClr val="F5FC9A"/>
          </a:solidFill>
          <a:ln w="57150">
            <a:solidFill>
              <a:srgbClr val="002060"/>
            </a:solidFill>
          </a:ln>
        </p:spPr>
        <p:txBody>
          <a:bodyPr wrap="square">
            <a:spAutoFit/>
          </a:bodyPr>
          <a:lstStyle/>
          <a:p>
            <a:pPr marL="1143000" indent="-1143000">
              <a:buClr>
                <a:srgbClr val="0070C0"/>
              </a:buClr>
            </a:pPr>
            <a:r>
              <a:rPr lang="en-US" sz="2900" b="1" dirty="0"/>
              <a:t>17.8</a:t>
            </a:r>
            <a:r>
              <a:rPr lang="en-US" sz="2900" dirty="0"/>
              <a:t> </a:t>
            </a:r>
            <a:r>
              <a:rPr lang="en-US" sz="2900" dirty="0" smtClean="0"/>
              <a:t>	What </a:t>
            </a:r>
            <a:r>
              <a:rPr lang="en-US" sz="2900" dirty="0"/>
              <a:t>is implantation?</a:t>
            </a:r>
          </a:p>
          <a:p>
            <a:pPr marL="1143000" indent="-1143000">
              <a:buClr>
                <a:srgbClr val="0070C0"/>
              </a:buClr>
            </a:pPr>
            <a:r>
              <a:rPr lang="en-US" sz="2900" b="1" dirty="0"/>
              <a:t>17.9</a:t>
            </a:r>
            <a:r>
              <a:rPr lang="en-US" sz="2900" dirty="0"/>
              <a:t> </a:t>
            </a:r>
            <a:r>
              <a:rPr lang="en-US" sz="2900" dirty="0" smtClean="0"/>
              <a:t>	What </a:t>
            </a:r>
            <a:r>
              <a:rPr lang="en-US" sz="2900" dirty="0"/>
              <a:t>is a fetus?</a:t>
            </a:r>
          </a:p>
          <a:p>
            <a:pPr marL="1143000" indent="-1143000">
              <a:buClr>
                <a:srgbClr val="0070C0"/>
              </a:buClr>
            </a:pPr>
            <a:r>
              <a:rPr lang="en-US" sz="2900" b="1" dirty="0"/>
              <a:t>17.10</a:t>
            </a:r>
            <a:r>
              <a:rPr lang="en-US" sz="2900" dirty="0"/>
              <a:t> </a:t>
            </a:r>
            <a:r>
              <a:rPr lang="en-US" sz="2900" dirty="0" smtClean="0"/>
              <a:t>	How </a:t>
            </a:r>
            <a:r>
              <a:rPr lang="en-US" sz="2900" dirty="0"/>
              <a:t>is the fetus connected to the placenta?</a:t>
            </a:r>
          </a:p>
          <a:p>
            <a:pPr marL="1143000" indent="-1143000">
              <a:buClr>
                <a:srgbClr val="0070C0"/>
              </a:buClr>
            </a:pPr>
            <a:r>
              <a:rPr lang="en-US" sz="2900" b="1" dirty="0"/>
              <a:t>17.11</a:t>
            </a:r>
            <a:r>
              <a:rPr lang="en-US" sz="2900" dirty="0"/>
              <a:t> </a:t>
            </a:r>
            <a:r>
              <a:rPr lang="en-US" sz="2900" dirty="0" smtClean="0"/>
              <a:t>	List </a:t>
            </a:r>
            <a:r>
              <a:rPr lang="en-US" sz="2900" dirty="0"/>
              <a:t>two substances which pass from the mothers blood into the fetus’s blood.</a:t>
            </a:r>
          </a:p>
          <a:p>
            <a:pPr marL="1143000" indent="-1143000">
              <a:buClr>
                <a:srgbClr val="0070C0"/>
              </a:buClr>
            </a:pPr>
            <a:r>
              <a:rPr lang="en-US" sz="2900" b="1" dirty="0"/>
              <a:t>17.12</a:t>
            </a:r>
            <a:r>
              <a:rPr lang="en-US" sz="2900" dirty="0"/>
              <a:t> </a:t>
            </a:r>
            <a:r>
              <a:rPr lang="en-US" sz="2900" dirty="0" smtClean="0"/>
              <a:t>	Describe </a:t>
            </a:r>
            <a:r>
              <a:rPr lang="en-US" sz="2900" dirty="0"/>
              <a:t>what happens to each of the following during the birth of a baby: </a:t>
            </a:r>
            <a:br>
              <a:rPr lang="en-US" sz="2900" dirty="0"/>
            </a:br>
            <a:r>
              <a:rPr lang="en-US" sz="2900" b="1" dirty="0" smtClean="0"/>
              <a:t>a</a:t>
            </a:r>
            <a:r>
              <a:rPr lang="en-US" sz="2900" dirty="0" smtClean="0"/>
              <a:t> </a:t>
            </a:r>
            <a:r>
              <a:rPr lang="en-US" sz="2900" dirty="0"/>
              <a:t>muscles in the uterus wall, </a:t>
            </a:r>
            <a:r>
              <a:rPr lang="en-US" sz="2900" dirty="0" smtClean="0"/>
              <a:t/>
            </a:r>
            <a:br>
              <a:rPr lang="en-US" sz="2900" dirty="0" smtClean="0"/>
            </a:br>
            <a:r>
              <a:rPr lang="en-US" sz="2900" b="1" dirty="0" smtClean="0"/>
              <a:t>b</a:t>
            </a:r>
            <a:r>
              <a:rPr lang="en-US" sz="2900" dirty="0" smtClean="0"/>
              <a:t> </a:t>
            </a:r>
            <a:r>
              <a:rPr lang="en-US" sz="2900" dirty="0"/>
              <a:t>the cervix and </a:t>
            </a:r>
            <a:r>
              <a:rPr lang="en-US" sz="2900" dirty="0" smtClean="0"/>
              <a:t/>
            </a:r>
            <a:br>
              <a:rPr lang="en-US" sz="2900" dirty="0" smtClean="0"/>
            </a:br>
            <a:r>
              <a:rPr lang="en-US" sz="2900" b="1" dirty="0" smtClean="0"/>
              <a:t>c</a:t>
            </a:r>
            <a:r>
              <a:rPr lang="en-US" sz="2900" dirty="0" smtClean="0"/>
              <a:t> </a:t>
            </a:r>
            <a:r>
              <a:rPr lang="en-US" sz="2900" dirty="0"/>
              <a:t>the placenta.</a:t>
            </a:r>
          </a:p>
          <a:p>
            <a:pPr marL="1143000" indent="-1143000">
              <a:buClr>
                <a:srgbClr val="0070C0"/>
              </a:buClr>
            </a:pPr>
            <a:r>
              <a:rPr lang="en-US" sz="2900" b="1" dirty="0" smtClean="0"/>
              <a:t>17.13</a:t>
            </a:r>
            <a:r>
              <a:rPr lang="en-US" sz="2900" dirty="0" smtClean="0"/>
              <a:t> 	Describe </a:t>
            </a:r>
            <a:r>
              <a:rPr lang="en-US" sz="2900" dirty="0"/>
              <a:t>the advantages and disadvantages of breast-feeding and bottle-feeding.</a:t>
            </a:r>
            <a:endParaRPr lang="en-GB" sz="2900" dirty="0"/>
          </a:p>
        </p:txBody>
      </p:sp>
      <p:sp>
        <p:nvSpPr>
          <p:cNvPr id="2" name="TextBox 1">
            <a:hlinkClick r:id="rId3" action="ppaction://hlinkfile"/>
          </p:cNvPr>
          <p:cNvSpPr txBox="1"/>
          <p:nvPr/>
        </p:nvSpPr>
        <p:spPr>
          <a:xfrm>
            <a:off x="8219034" y="2996952"/>
            <a:ext cx="654346" cy="1015663"/>
          </a:xfrm>
          <a:prstGeom prst="rect">
            <a:avLst/>
          </a:prstGeom>
          <a:noFill/>
        </p:spPr>
        <p:txBody>
          <a:bodyPr wrap="none" rtlCol="0">
            <a:spAutoFit/>
          </a:bodyPr>
          <a:lstStyle/>
          <a:p>
            <a:r>
              <a:rPr lang="en-US" sz="6000" b="1" dirty="0" smtClean="0">
                <a:solidFill>
                  <a:srgbClr val="FF0000"/>
                </a:solidFill>
              </a:rPr>
              <a:t>?</a:t>
            </a:r>
            <a:endParaRPr lang="en-US" b="1" dirty="0">
              <a:solidFill>
                <a:srgbClr val="FF0000"/>
              </a:solidFill>
            </a:endParaRPr>
          </a:p>
        </p:txBody>
      </p:sp>
      <p:sp>
        <p:nvSpPr>
          <p:cNvPr id="10" name="Oval 9"/>
          <p:cNvSpPr/>
          <p:nvPr/>
        </p:nvSpPr>
        <p:spPr>
          <a:xfrm rot="1078849">
            <a:off x="8538956" y="98724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TextBox 10">
            <a:hlinkClick r:id="rId4" action="ppaction://hlinksldjump"/>
          </p:cNvPr>
          <p:cNvSpPr txBox="1"/>
          <p:nvPr/>
        </p:nvSpPr>
        <p:spPr>
          <a:xfrm>
            <a:off x="8244408" y="400506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77136136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8712967" cy="5509200"/>
          </a:xfrm>
          <a:prstGeom prst="rect">
            <a:avLst/>
          </a:prstGeom>
        </p:spPr>
        <p:txBody>
          <a:bodyPr wrap="square">
            <a:spAutoFit/>
          </a:bodyPr>
          <a:lstStyle/>
          <a:p>
            <a:pPr marL="457200" indent="-457200">
              <a:buClr>
                <a:srgbClr val="0070C0"/>
              </a:buClr>
              <a:buSzPct val="80000"/>
            </a:pPr>
            <a:r>
              <a:rPr lang="en-US" sz="2200" b="1" dirty="0" smtClean="0">
                <a:solidFill>
                  <a:srgbClr val="C00000"/>
                </a:solidFill>
              </a:rPr>
              <a:t>Breast-feeding </a:t>
            </a:r>
            <a:r>
              <a:rPr lang="en-US" sz="2200" b="1" dirty="0">
                <a:solidFill>
                  <a:srgbClr val="C00000"/>
                </a:solidFill>
              </a:rPr>
              <a:t>and bottle feeding</a:t>
            </a:r>
          </a:p>
          <a:p>
            <a:pPr marL="457200" indent="-457200">
              <a:buClr>
                <a:srgbClr val="0070C0"/>
              </a:buClr>
              <a:buSzPct val="80000"/>
              <a:buFont typeface="Wingdings 3" panose="05040102010807070707" pitchFamily="18" charset="2"/>
              <a:buChar char=""/>
            </a:pPr>
            <a:r>
              <a:rPr lang="en-US" sz="2200" dirty="0"/>
              <a:t>Usually, one egg is released into the oviduct even month in an adult woman. Before the egg cell is released, the lining of the uterus becomes thick an: spongy, to prepare itself for a fertilised egg cell. It is of tiny blood vessels, ready to supply the embryo food and oxygen if it should arrive.</a:t>
            </a:r>
          </a:p>
          <a:p>
            <a:pPr marL="457200" indent="-457200">
              <a:buClr>
                <a:srgbClr val="0070C0"/>
              </a:buClr>
              <a:buSzPct val="80000"/>
              <a:buFont typeface="Wingdings 3" panose="05040102010807070707" pitchFamily="18" charset="2"/>
              <a:buChar char=""/>
            </a:pPr>
            <a:r>
              <a:rPr lang="en-US" sz="2200" dirty="0"/>
              <a:t>If the egg cell is not fertilised, it is dead by the </a:t>
            </a:r>
            <a:r>
              <a:rPr lang="en-US" sz="2200" dirty="0" smtClean="0"/>
              <a:t>time </a:t>
            </a:r>
            <a:r>
              <a:rPr lang="en-US" sz="2200" dirty="0"/>
              <a:t>it reaches the uterus. It does not sink into the sperm wall, but continues onwards, down through the </a:t>
            </a:r>
            <a:r>
              <a:rPr lang="en-US" sz="2200" dirty="0" smtClean="0"/>
              <a:t>vagina.</a:t>
            </a:r>
            <a:endParaRPr lang="en-US" sz="2200" dirty="0"/>
          </a:p>
          <a:p>
            <a:pPr marL="457200" indent="-457200">
              <a:buClr>
                <a:srgbClr val="0070C0"/>
              </a:buClr>
              <a:buSzPct val="80000"/>
              <a:buFont typeface="Wingdings 3" panose="05040102010807070707" pitchFamily="18" charset="2"/>
              <a:buChar char=""/>
            </a:pPr>
            <a:r>
              <a:rPr lang="en-US" sz="2200" dirty="0"/>
              <a:t>As the spongy lining is not needed now, it </a:t>
            </a:r>
            <a:r>
              <a:rPr lang="en-US" sz="2200" dirty="0" smtClean="0"/>
              <a:t>gradually </a:t>
            </a:r>
            <a:r>
              <a:rPr lang="en-US" sz="2200" dirty="0"/>
              <a:t>disintegrates. It, too, is slowly lost through the </a:t>
            </a:r>
            <a:r>
              <a:rPr lang="en-US" sz="2200" dirty="0" smtClean="0"/>
              <a:t>vagina. </a:t>
            </a:r>
            <a:r>
              <a:rPr lang="en-US" sz="2200" dirty="0"/>
              <a:t>This is called menstruation, or a period. It </a:t>
            </a:r>
            <a:r>
              <a:rPr lang="en-US" sz="2200" dirty="0" smtClean="0"/>
              <a:t>usually lasts for </a:t>
            </a:r>
            <a:r>
              <a:rPr lang="en-US" sz="2200" dirty="0"/>
              <a:t>about five days. After menstruation, the lining </a:t>
            </a:r>
            <a:r>
              <a:rPr lang="en-US" sz="2200" dirty="0" smtClean="0"/>
              <a:t>of the </a:t>
            </a:r>
            <a:r>
              <a:rPr lang="en-US" sz="2200" dirty="0"/>
              <a:t>uterus builds up again, so that it will be ready to </a:t>
            </a:r>
            <a:r>
              <a:rPr lang="en-US" sz="2200" dirty="0" smtClean="0"/>
              <a:t>receive </a:t>
            </a:r>
            <a:r>
              <a:rPr lang="en-US" sz="2200" dirty="0"/>
              <a:t>the next egg, if it is fertilised.</a:t>
            </a:r>
          </a:p>
          <a:p>
            <a:pPr marL="457200" indent="-457200">
              <a:buClr>
                <a:srgbClr val="0070C0"/>
              </a:buClr>
              <a:buSzPct val="80000"/>
              <a:buFont typeface="Wingdings 3" panose="05040102010807070707" pitchFamily="18" charset="2"/>
              <a:buChar char=""/>
            </a:pPr>
            <a:r>
              <a:rPr lang="en-US" sz="2200" dirty="0"/>
              <a:t>Figure 17.19 shows what happens during the hum menstrual cycle.</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353871" y="3789040"/>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25394670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8712967" cy="5470728"/>
          </a:xfrm>
          <a:prstGeom prst="rect">
            <a:avLst/>
          </a:prstGeom>
        </p:spPr>
        <p:txBody>
          <a:bodyPr wrap="square">
            <a:spAutoFit/>
          </a:bodyPr>
          <a:lstStyle/>
          <a:p>
            <a:pPr marL="400050" indent="-400050">
              <a:buClr>
                <a:srgbClr val="0070C0"/>
              </a:buClr>
              <a:buSzPct val="80000"/>
              <a:buFont typeface="Wingdings 3" panose="05040102010807070707" pitchFamily="18" charset="2"/>
              <a:buChar char=""/>
            </a:pPr>
            <a:r>
              <a:rPr lang="en-US" sz="2330" dirty="0" smtClean="0"/>
              <a:t>Usually</a:t>
            </a:r>
            <a:r>
              <a:rPr lang="en-US" sz="2330" dirty="0"/>
              <a:t>, one egg is released into the oviduct even month in an adult woman. Before the egg cell is released, the lining of the uterus becomes thick </a:t>
            </a:r>
            <a:r>
              <a:rPr lang="en-US" sz="2330" dirty="0" smtClean="0"/>
              <a:t>and </a:t>
            </a:r>
            <a:r>
              <a:rPr lang="en-US" sz="2330" dirty="0"/>
              <a:t>spongy, to prepare itself for a fertilised egg cell. It is of tiny blood vessels, ready to supply the embryo food and oxygen if it should arrive.</a:t>
            </a:r>
          </a:p>
          <a:p>
            <a:pPr marL="400050" indent="-400050">
              <a:buClr>
                <a:srgbClr val="0070C0"/>
              </a:buClr>
              <a:buSzPct val="80000"/>
              <a:buFont typeface="Wingdings 3" panose="05040102010807070707" pitchFamily="18" charset="2"/>
              <a:buChar char=""/>
            </a:pPr>
            <a:r>
              <a:rPr lang="en-US" sz="2330" dirty="0"/>
              <a:t>If the egg cell is not fertilised, it is dead by the </a:t>
            </a:r>
            <a:r>
              <a:rPr lang="en-US" sz="2330" dirty="0" smtClean="0"/>
              <a:t>time </a:t>
            </a:r>
            <a:r>
              <a:rPr lang="en-US" sz="2330" dirty="0"/>
              <a:t>it reaches the uterus. It does not sink into the sperm wall, but continues onwards, down through the </a:t>
            </a:r>
            <a:r>
              <a:rPr lang="en-US" sz="2330" dirty="0" smtClean="0"/>
              <a:t>vagina.</a:t>
            </a:r>
            <a:endParaRPr lang="en-US" sz="2330" dirty="0"/>
          </a:p>
          <a:p>
            <a:pPr marL="400050" indent="-400050">
              <a:buClr>
                <a:srgbClr val="0070C0"/>
              </a:buClr>
              <a:buSzPct val="80000"/>
              <a:buFont typeface="Wingdings 3" panose="05040102010807070707" pitchFamily="18" charset="2"/>
              <a:buChar char=""/>
            </a:pPr>
            <a:r>
              <a:rPr lang="en-US" sz="2330" dirty="0"/>
              <a:t>As the spongy lining is not needed now, it </a:t>
            </a:r>
            <a:r>
              <a:rPr lang="en-US" sz="2330" dirty="0" smtClean="0"/>
              <a:t>gradually disintegrates</a:t>
            </a:r>
            <a:r>
              <a:rPr lang="en-US" sz="2330" dirty="0"/>
              <a:t>. It, too, is slowly lost through the </a:t>
            </a:r>
            <a:r>
              <a:rPr lang="en-US" sz="2330" dirty="0" smtClean="0"/>
              <a:t>vagina. </a:t>
            </a:r>
            <a:r>
              <a:rPr lang="en-US" sz="2330" dirty="0"/>
              <a:t>This is called menstruation, or a period. It </a:t>
            </a:r>
            <a:r>
              <a:rPr lang="en-US" sz="2330" dirty="0" smtClean="0"/>
              <a:t>usually </a:t>
            </a:r>
            <a:r>
              <a:rPr lang="en-US" sz="2330" dirty="0"/>
              <a:t>for about five days. After menstruation, the lining </a:t>
            </a:r>
            <a:r>
              <a:rPr lang="en-US" sz="2330" dirty="0" smtClean="0"/>
              <a:t>of </a:t>
            </a:r>
            <a:r>
              <a:rPr lang="en-US" sz="2330" dirty="0"/>
              <a:t>uterus builds up again, so that it will be ready to </a:t>
            </a:r>
            <a:r>
              <a:rPr lang="en-US" sz="2330" dirty="0" smtClean="0"/>
              <a:t>receive </a:t>
            </a:r>
            <a:r>
              <a:rPr lang="en-US" sz="2330" dirty="0"/>
              <a:t>the next egg, if it is fertilised.</a:t>
            </a:r>
          </a:p>
          <a:p>
            <a:pPr marL="400050" indent="-400050">
              <a:buClr>
                <a:srgbClr val="0070C0"/>
              </a:buClr>
              <a:buSzPct val="80000"/>
              <a:buFont typeface="Wingdings 3" panose="05040102010807070707" pitchFamily="18" charset="2"/>
              <a:buChar char=""/>
            </a:pPr>
            <a:r>
              <a:rPr lang="en-US" sz="2330" dirty="0"/>
              <a:t>Figure 17.19 shows what happens during the </a:t>
            </a:r>
            <a:r>
              <a:rPr lang="en-US" sz="2330" dirty="0" smtClean="0"/>
              <a:t>human </a:t>
            </a:r>
            <a:r>
              <a:rPr lang="en-US" sz="2330" dirty="0"/>
              <a:t>menstrual cycle.</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353871" y="5766355"/>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01659582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220</a:t>
            </a:r>
            <a:endParaRPr lang="en-GB" sz="960" b="1" dirty="0">
              <a:latin typeface="Arial" panose="020B0604020202020204" pitchFamily="34" charset="0"/>
              <a:cs typeface="Arial" panose="020B0604020202020204" pitchFamily="34" charset="0"/>
            </a:endParaRPr>
          </a:p>
        </p:txBody>
      </p:sp>
      <p:pic>
        <p:nvPicPr>
          <p:cNvPr id="32772" name="Picture 4" descr="Air pollution may affect menstrual cycle: stud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24744"/>
            <a:ext cx="8694966" cy="51845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547664" y="6309320"/>
            <a:ext cx="5544616" cy="369332"/>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17.19 – T</a:t>
            </a:r>
            <a:r>
              <a:rPr lang="en-US" sz="2400" dirty="0" smtClean="0"/>
              <a:t>he Menstrual Cycle</a:t>
            </a:r>
            <a:r>
              <a:rPr lang="en-US" sz="2400" dirty="0"/>
              <a:t>.</a:t>
            </a:r>
            <a:endParaRPr lang="en-GB" sz="2400" dirty="0"/>
          </a:p>
        </p:txBody>
      </p:sp>
      <p:sp>
        <p:nvSpPr>
          <p:cNvPr id="3" name="Rectangle 2"/>
          <p:cNvSpPr/>
          <p:nvPr/>
        </p:nvSpPr>
        <p:spPr>
          <a:xfrm>
            <a:off x="7380312" y="1124744"/>
            <a:ext cx="1494960" cy="1823576"/>
          </a:xfrm>
          <a:prstGeom prst="rect">
            <a:avLst/>
          </a:prstGeom>
          <a:solidFill>
            <a:schemeClr val="bg1"/>
          </a:solidFill>
        </p:spPr>
        <p:txBody>
          <a:bodyPr wrap="square">
            <a:spAutoFit/>
          </a:bodyPr>
          <a:lstStyle/>
          <a:p>
            <a:r>
              <a:rPr lang="en-US" sz="1250" b="1" dirty="0"/>
              <a:t>Menstruation</a:t>
            </a:r>
            <a:r>
              <a:rPr lang="en-US" sz="1250" dirty="0"/>
              <a:t>. As the egg has not been fertilised, the thick uterus lining is not needed. It breaks down, and is gradually lost through the vagina.</a:t>
            </a:r>
          </a:p>
        </p:txBody>
      </p:sp>
      <p:sp>
        <p:nvSpPr>
          <p:cNvPr id="9" name="Rectangle 8"/>
          <p:cNvSpPr/>
          <p:nvPr/>
        </p:nvSpPr>
        <p:spPr>
          <a:xfrm>
            <a:off x="178718" y="1052736"/>
            <a:ext cx="2017018" cy="1200329"/>
          </a:xfrm>
          <a:prstGeom prst="rect">
            <a:avLst/>
          </a:prstGeom>
          <a:noFill/>
        </p:spPr>
        <p:txBody>
          <a:bodyPr wrap="square">
            <a:spAutoFit/>
          </a:bodyPr>
          <a:lstStyle/>
          <a:p>
            <a:r>
              <a:rPr lang="en-US" sz="1200" b="1" dirty="0"/>
              <a:t>The follicle </a:t>
            </a:r>
            <a:r>
              <a:rPr lang="en-US" sz="1200" dirty="0"/>
              <a:t>turns into a corpus luteum</a:t>
            </a:r>
            <a:r>
              <a:rPr lang="en-US" sz="1200" dirty="0" smtClean="0"/>
              <a:t>. The </a:t>
            </a:r>
            <a:r>
              <a:rPr lang="en-US" sz="1200" dirty="0"/>
              <a:t>lining of the uterus becomes more vascular, ready to receive the embryo if the egg is fertilised.</a:t>
            </a:r>
          </a:p>
        </p:txBody>
      </p:sp>
      <p:sp>
        <p:nvSpPr>
          <p:cNvPr id="11" name="Rectangle 10"/>
          <p:cNvSpPr/>
          <p:nvPr/>
        </p:nvSpPr>
        <p:spPr>
          <a:xfrm>
            <a:off x="6876256" y="5427801"/>
            <a:ext cx="2017018" cy="1169551"/>
          </a:xfrm>
          <a:prstGeom prst="rect">
            <a:avLst/>
          </a:prstGeom>
          <a:noFill/>
        </p:spPr>
        <p:txBody>
          <a:bodyPr wrap="square">
            <a:spAutoFit/>
          </a:bodyPr>
          <a:lstStyle/>
          <a:p>
            <a:r>
              <a:rPr lang="en-US" sz="1400" b="1" dirty="0"/>
              <a:t>Inside the ovary</a:t>
            </a:r>
            <a:r>
              <a:rPr lang="en-US" sz="1400" dirty="0"/>
              <a:t>, a follicle containing an egg cell develops</a:t>
            </a:r>
            <a:r>
              <a:rPr lang="en-US" sz="1400" dirty="0" smtClean="0"/>
              <a:t>. The </a:t>
            </a:r>
            <a:r>
              <a:rPr lang="en-US" sz="1400" dirty="0"/>
              <a:t>uterus lining is repaired.</a:t>
            </a:r>
          </a:p>
        </p:txBody>
      </p:sp>
      <p:sp>
        <p:nvSpPr>
          <p:cNvPr id="12" name="Rectangle 11"/>
          <p:cNvSpPr/>
          <p:nvPr/>
        </p:nvSpPr>
        <p:spPr>
          <a:xfrm>
            <a:off x="178718" y="5157192"/>
            <a:ext cx="2017018" cy="1169551"/>
          </a:xfrm>
          <a:prstGeom prst="rect">
            <a:avLst/>
          </a:prstGeom>
          <a:noFill/>
        </p:spPr>
        <p:txBody>
          <a:bodyPr wrap="square">
            <a:spAutoFit/>
          </a:bodyPr>
          <a:lstStyle/>
          <a:p>
            <a:r>
              <a:rPr lang="en-US" sz="1400" b="1" dirty="0"/>
              <a:t>Ovulation</a:t>
            </a:r>
            <a:r>
              <a:rPr lang="en-US" sz="1400" b="1" dirty="0" smtClean="0"/>
              <a:t>.</a:t>
            </a:r>
            <a:r>
              <a:rPr lang="en-US" sz="1400" dirty="0" smtClean="0"/>
              <a:t> The </a:t>
            </a:r>
            <a:r>
              <a:rPr lang="en-US" sz="1400" dirty="0"/>
              <a:t>follicle bursts releasing an egg cell from the ovary. Fertilisation could take place.</a:t>
            </a:r>
          </a:p>
        </p:txBody>
      </p:sp>
      <p:sp>
        <p:nvSpPr>
          <p:cNvPr id="13" name="TextBox 12">
            <a:hlinkClick r:id="rId4" action="ppaction://hlinksldjump"/>
          </p:cNvPr>
          <p:cNvSpPr txBox="1"/>
          <p:nvPr/>
        </p:nvSpPr>
        <p:spPr>
          <a:xfrm>
            <a:off x="8353871" y="2780928"/>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01212213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6696743" cy="5632311"/>
          </a:xfrm>
          <a:prstGeom prst="rect">
            <a:avLst/>
          </a:prstGeom>
        </p:spPr>
        <p:txBody>
          <a:bodyPr wrap="square">
            <a:spAutoFit/>
          </a:bodyPr>
          <a:lstStyle/>
          <a:p>
            <a:pPr marL="457200" indent="-457200">
              <a:buClr>
                <a:srgbClr val="0070C0"/>
              </a:buClr>
              <a:buSzPct val="80000"/>
            </a:pPr>
            <a:r>
              <a:rPr lang="en-US" sz="2000" b="1" dirty="0" smtClean="0">
                <a:solidFill>
                  <a:srgbClr val="C00000"/>
                </a:solidFill>
              </a:rPr>
              <a:t>Puberty</a:t>
            </a:r>
            <a:endParaRPr lang="en-US" sz="2000" b="1" dirty="0">
              <a:solidFill>
                <a:srgbClr val="C00000"/>
              </a:solidFill>
            </a:endParaRPr>
          </a:p>
          <a:p>
            <a:pPr marL="285750" indent="-285750">
              <a:buClr>
                <a:srgbClr val="0070C0"/>
              </a:buClr>
              <a:buSzPct val="80000"/>
              <a:buFont typeface="Wingdings 3" panose="05040102010807070707" pitchFamily="18" charset="2"/>
              <a:buChar char=""/>
            </a:pPr>
            <a:r>
              <a:rPr lang="en-US" sz="2000" dirty="0"/>
              <a:t>The time when a person approaches sexual maturity is called adolescence. Sperm production begins in a boy, and ovulation in a girl.</a:t>
            </a:r>
          </a:p>
          <a:p>
            <a:pPr marL="285750" indent="-285750">
              <a:buClr>
                <a:srgbClr val="0070C0"/>
              </a:buClr>
              <a:buSzPct val="80000"/>
              <a:buFont typeface="Wingdings 3" panose="05040102010807070707" pitchFamily="18" charset="2"/>
              <a:buChar char=""/>
            </a:pPr>
            <a:r>
              <a:rPr lang="en-US" sz="2000" dirty="0"/>
              <a:t>During adolescence, the secondary sexual characteristics develop. In boys, these include growth of facial and pubic hair, breaking of the voice, and muscular development. In girls, pubic hair begins to grow, the breasts develop, and the pelvic girdle becomes broader.</a:t>
            </a:r>
          </a:p>
          <a:p>
            <a:pPr marL="285750" indent="-285750">
              <a:buClr>
                <a:srgbClr val="0070C0"/>
              </a:buClr>
              <a:buSzPct val="80000"/>
              <a:buFont typeface="Wingdings 3" panose="05040102010807070707" pitchFamily="18" charset="2"/>
              <a:buChar char=""/>
            </a:pPr>
            <a:r>
              <a:rPr lang="en-US" sz="2000" dirty="0"/>
              <a:t>These changes are brought about by hormones. The male hormone is </a:t>
            </a:r>
            <a:r>
              <a:rPr lang="en-US" sz="2000" b="1" dirty="0">
                <a:solidFill>
                  <a:srgbClr val="FF0000"/>
                </a:solidFill>
              </a:rPr>
              <a:t>testosterone</a:t>
            </a:r>
            <a:r>
              <a:rPr lang="en-US" sz="2000" dirty="0"/>
              <a:t>. It is produced in the testes. The female hormone is </a:t>
            </a:r>
            <a:r>
              <a:rPr lang="en-US" sz="2000" b="1" dirty="0">
                <a:solidFill>
                  <a:srgbClr val="FF0000"/>
                </a:solidFill>
              </a:rPr>
              <a:t>oestrogen</a:t>
            </a:r>
            <a:r>
              <a:rPr lang="en-US" sz="2000" dirty="0"/>
              <a:t>. It is produced </a:t>
            </a:r>
            <a:r>
              <a:rPr lang="en-US" sz="2000" dirty="0" smtClean="0"/>
              <a:t>in </a:t>
            </a:r>
            <a:r>
              <a:rPr lang="en-US" sz="2000" dirty="0"/>
              <a:t>the ovaries.</a:t>
            </a:r>
          </a:p>
          <a:p>
            <a:pPr marL="285750" indent="-285750">
              <a:buClr>
                <a:srgbClr val="0070C0"/>
              </a:buClr>
              <a:buSzPct val="80000"/>
              <a:buFont typeface="Wingdings 3" panose="05040102010807070707" pitchFamily="18" charset="2"/>
              <a:buChar char=""/>
            </a:pPr>
            <a:r>
              <a:rPr lang="en-US" sz="2000" dirty="0"/>
              <a:t>The point at which sexual maturity is reached is called puberty. This is often several years earlier for girls than for boys. At puberty, a person is still not completely adult, because emotional development is not complete.</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pic>
        <p:nvPicPr>
          <p:cNvPr id="35844" name="Picture 4" descr="Image result for puberty in boy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76256" y="1124744"/>
            <a:ext cx="2016224" cy="1739348"/>
          </a:xfrm>
          <a:prstGeom prst="rect">
            <a:avLst/>
          </a:prstGeom>
          <a:noFill/>
          <a:extLst>
            <a:ext uri="{909E8E84-426E-40DD-AFC4-6F175D3DCCD1}">
              <a14:hiddenFill xmlns:a14="http://schemas.microsoft.com/office/drawing/2010/main">
                <a:solidFill>
                  <a:srgbClr val="FFFFFF"/>
                </a:solidFill>
              </a14:hiddenFill>
            </a:ext>
          </a:extLst>
        </p:spPr>
      </p:pic>
      <p:pic>
        <p:nvPicPr>
          <p:cNvPr id="35846" name="Picture 6"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6256" y="3002259"/>
            <a:ext cx="2016050" cy="1537533"/>
          </a:xfrm>
          <a:prstGeom prst="rect">
            <a:avLst/>
          </a:prstGeom>
          <a:noFill/>
          <a:extLst>
            <a:ext uri="{909E8E84-426E-40DD-AFC4-6F175D3DCCD1}">
              <a14:hiddenFill xmlns:a14="http://schemas.microsoft.com/office/drawing/2010/main">
                <a:solidFill>
                  <a:srgbClr val="FFFFFF"/>
                </a:solidFill>
              </a14:hiddenFill>
            </a:ext>
          </a:extLst>
        </p:spPr>
      </p:pic>
      <p:pic>
        <p:nvPicPr>
          <p:cNvPr id="35848" name="Picture 8" descr="Image result for puberty in girl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939681" y="4677959"/>
            <a:ext cx="1952625" cy="19914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6" action="ppaction://hlinksldjump"/>
          </p:cNvPr>
          <p:cNvSpPr txBox="1"/>
          <p:nvPr/>
        </p:nvSpPr>
        <p:spPr>
          <a:xfrm>
            <a:off x="6372200" y="3462099"/>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8455503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4104455" cy="5509200"/>
          </a:xfrm>
          <a:prstGeom prst="rect">
            <a:avLst/>
          </a:prstGeom>
        </p:spPr>
        <p:txBody>
          <a:bodyPr wrap="square">
            <a:spAutoFit/>
          </a:bodyPr>
          <a:lstStyle/>
          <a:p>
            <a:pPr>
              <a:buClr>
                <a:srgbClr val="0070C0"/>
              </a:buClr>
              <a:buSzPct val="80000"/>
            </a:pPr>
            <a:r>
              <a:rPr lang="en-US" sz="2200" b="1" dirty="0" smtClean="0">
                <a:solidFill>
                  <a:srgbClr val="C00000"/>
                </a:solidFill>
              </a:rPr>
              <a:t>Hormonal </a:t>
            </a:r>
            <a:r>
              <a:rPr lang="en-US" sz="2200" b="1" dirty="0">
                <a:solidFill>
                  <a:srgbClr val="C00000"/>
                </a:solidFill>
              </a:rPr>
              <a:t>control of the menstrual cycle</a:t>
            </a:r>
          </a:p>
          <a:p>
            <a:pPr marL="400050" indent="-400050">
              <a:buClr>
                <a:srgbClr val="0070C0"/>
              </a:buClr>
              <a:buSzPct val="80000"/>
              <a:buFont typeface="Wingdings 3" panose="05040102010807070707" pitchFamily="18" charset="2"/>
              <a:buChar char=""/>
            </a:pPr>
            <a:r>
              <a:rPr lang="en-US" sz="2200" dirty="0"/>
              <a:t>Oestrogen is not the only female sex hormone. The ovaries also produce a hormone called </a:t>
            </a:r>
            <a:r>
              <a:rPr lang="en-US" sz="2200" b="1" dirty="0">
                <a:solidFill>
                  <a:srgbClr val="FF0000"/>
                </a:solidFill>
              </a:rPr>
              <a:t>progesterone</a:t>
            </a:r>
            <a:r>
              <a:rPr lang="en-US" sz="2200" dirty="0">
                <a:solidFill>
                  <a:srgbClr val="FF0000"/>
                </a:solidFill>
              </a:rPr>
              <a:t> </a:t>
            </a:r>
            <a:r>
              <a:rPr lang="en-US" sz="2200" dirty="0"/>
              <a:t>during certain stages of the menstrual cycle, and during pregnancy. </a:t>
            </a:r>
            <a:endParaRPr lang="en-US" sz="2200" dirty="0" smtClean="0"/>
          </a:p>
          <a:p>
            <a:pPr marL="400050" indent="-400050">
              <a:buClr>
                <a:srgbClr val="0070C0"/>
              </a:buClr>
              <a:buSzPct val="80000"/>
              <a:buFont typeface="Wingdings 3" panose="05040102010807070707" pitchFamily="18" charset="2"/>
              <a:buChar char=""/>
            </a:pPr>
            <a:r>
              <a:rPr lang="en-US" sz="2200" dirty="0" smtClean="0"/>
              <a:t>The </a:t>
            </a:r>
            <a:r>
              <a:rPr lang="en-US" sz="2200" dirty="0"/>
              <a:t>secretion of these hormones </a:t>
            </a:r>
            <a:r>
              <a:rPr lang="en-US" sz="2200" dirty="0" smtClean="0"/>
              <a:t>is </a:t>
            </a:r>
            <a:r>
              <a:rPr lang="en-US" sz="2200" dirty="0"/>
              <a:t>controlled by two other hormones secreted by the </a:t>
            </a:r>
            <a:r>
              <a:rPr lang="en-US" sz="2200" dirty="0" smtClean="0"/>
              <a:t>pituitary </a:t>
            </a:r>
            <a:r>
              <a:rPr lang="en-US" sz="2200" dirty="0"/>
              <a:t>gland in the head, called LH and FSH Figure 17.20</a:t>
            </a:r>
            <a:r>
              <a:rPr lang="en-US" sz="2200" dirty="0" smtClean="0"/>
              <a:t>).</a:t>
            </a:r>
            <a:endParaRPr lang="en-US" sz="22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4283968" y="1610796"/>
            <a:ext cx="4608004" cy="1834400"/>
          </a:xfrm>
          <a:prstGeom prst="rect">
            <a:avLst/>
          </a:prstGeom>
        </p:spPr>
      </p:pic>
      <p:sp>
        <p:nvSpPr>
          <p:cNvPr id="3" name="Rectangle 2"/>
          <p:cNvSpPr/>
          <p:nvPr/>
        </p:nvSpPr>
        <p:spPr>
          <a:xfrm>
            <a:off x="4283968" y="1175488"/>
            <a:ext cx="4057521" cy="369332"/>
          </a:xfrm>
          <a:prstGeom prst="rect">
            <a:avLst/>
          </a:prstGeom>
        </p:spPr>
        <p:txBody>
          <a:bodyPr wrap="none">
            <a:spAutoFit/>
          </a:bodyPr>
          <a:lstStyle/>
          <a:p>
            <a:r>
              <a:rPr lang="en-US" b="1" dirty="0"/>
              <a:t>Oestrogen and progesterone levels</a:t>
            </a:r>
          </a:p>
        </p:txBody>
      </p:sp>
      <p:sp>
        <p:nvSpPr>
          <p:cNvPr id="5" name="Rectangle 4"/>
          <p:cNvSpPr/>
          <p:nvPr/>
        </p:nvSpPr>
        <p:spPr>
          <a:xfrm>
            <a:off x="4283968" y="3645024"/>
            <a:ext cx="2198038" cy="369332"/>
          </a:xfrm>
          <a:prstGeom prst="rect">
            <a:avLst/>
          </a:prstGeom>
        </p:spPr>
        <p:txBody>
          <a:bodyPr wrap="none">
            <a:spAutoFit/>
          </a:bodyPr>
          <a:lstStyle/>
          <a:p>
            <a:r>
              <a:rPr lang="en-US" b="1" dirty="0"/>
              <a:t>FSH and LH levels</a:t>
            </a:r>
          </a:p>
        </p:txBody>
      </p:sp>
      <p:pic>
        <p:nvPicPr>
          <p:cNvPr id="6" name="Picture 5"/>
          <p:cNvPicPr>
            <a:picLocks noChangeAspect="1"/>
          </p:cNvPicPr>
          <p:nvPr/>
        </p:nvPicPr>
        <p:blipFill>
          <a:blip r:embed="rId4">
            <a:lum bright="-47000" contrast="75000"/>
            <a:extLst>
              <a:ext uri="{28A0092B-C50C-407E-A947-70E740481C1C}">
                <a14:useLocalDpi xmlns:a14="http://schemas.microsoft.com/office/drawing/2010/main" val="0"/>
              </a:ext>
            </a:extLst>
          </a:blip>
          <a:stretch>
            <a:fillRect/>
          </a:stretch>
        </p:blipFill>
        <p:spPr>
          <a:xfrm>
            <a:off x="4283968" y="4031925"/>
            <a:ext cx="4608004" cy="1845347"/>
          </a:xfrm>
          <a:prstGeom prst="rect">
            <a:avLst/>
          </a:prstGeom>
        </p:spPr>
      </p:pic>
      <p:sp>
        <p:nvSpPr>
          <p:cNvPr id="7" name="Rectangle 6"/>
          <p:cNvSpPr/>
          <p:nvPr/>
        </p:nvSpPr>
        <p:spPr>
          <a:xfrm>
            <a:off x="4283968" y="5949280"/>
            <a:ext cx="4608004" cy="707886"/>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a:t>Figure </a:t>
            </a:r>
            <a:r>
              <a:rPr lang="en-US" sz="2000" b="1" dirty="0" smtClean="0"/>
              <a:t>17.20a</a:t>
            </a:r>
            <a:r>
              <a:rPr lang="en-US" sz="2000" dirty="0" smtClean="0"/>
              <a:t> - Hormones </a:t>
            </a:r>
            <a:r>
              <a:rPr lang="en-US" sz="2000" dirty="0"/>
              <a:t>and the menstrual cycle.</a:t>
            </a:r>
          </a:p>
        </p:txBody>
      </p:sp>
      <p:sp>
        <p:nvSpPr>
          <p:cNvPr id="14" name="TextBox 13">
            <a:hlinkClick r:id="rId5" action="ppaction://hlinksldjump"/>
          </p:cNvPr>
          <p:cNvSpPr txBox="1"/>
          <p:nvPr/>
        </p:nvSpPr>
        <p:spPr>
          <a:xfrm>
            <a:off x="8353871" y="3462099"/>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09924409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8712967" cy="3016210"/>
          </a:xfrm>
          <a:prstGeom prst="rect">
            <a:avLst/>
          </a:prstGeom>
        </p:spPr>
        <p:txBody>
          <a:bodyPr wrap="square">
            <a:spAutoFit/>
          </a:bodyPr>
          <a:lstStyle/>
          <a:p>
            <a:pPr marL="342900" indent="-342900">
              <a:buClr>
                <a:srgbClr val="0070C0"/>
              </a:buClr>
              <a:buSzPct val="80000"/>
            </a:pPr>
            <a:r>
              <a:rPr lang="en-US" sz="1900" b="1" dirty="0" smtClean="0">
                <a:solidFill>
                  <a:srgbClr val="C00000"/>
                </a:solidFill>
              </a:rPr>
              <a:t>Hormonal </a:t>
            </a:r>
            <a:r>
              <a:rPr lang="en-US" sz="1900" b="1" dirty="0">
                <a:solidFill>
                  <a:srgbClr val="C00000"/>
                </a:solidFill>
              </a:rPr>
              <a:t>control of the menstrual cycle</a:t>
            </a:r>
          </a:p>
          <a:p>
            <a:pPr marL="342900" indent="-342900">
              <a:buClr>
                <a:srgbClr val="0070C0"/>
              </a:buClr>
              <a:buSzPct val="80000"/>
              <a:buFont typeface="Wingdings 3" panose="05040102010807070707" pitchFamily="18" charset="2"/>
              <a:buChar char=""/>
            </a:pPr>
            <a:r>
              <a:rPr lang="en-US" sz="1900" dirty="0" smtClean="0"/>
              <a:t>Whereas </a:t>
            </a:r>
            <a:r>
              <a:rPr lang="en-US" sz="1900" dirty="0"/>
              <a:t>male mammals make sperm all the time, </a:t>
            </a:r>
            <a:r>
              <a:rPr lang="en-US" sz="1900" dirty="0" smtClean="0"/>
              <a:t>females </a:t>
            </a:r>
            <a:r>
              <a:rPr lang="en-US" sz="1900" dirty="0"/>
              <a:t>only produce eggs at certain times. We have seen that, in humans, ovulation happens once a month. </a:t>
            </a:r>
            <a:r>
              <a:rPr lang="en-US" sz="1900" dirty="0" smtClean="0"/>
              <a:t>Ovulation </a:t>
            </a:r>
            <a:r>
              <a:rPr lang="en-US" sz="1900" dirty="0"/>
              <a:t>is part of the menstrual cycle.</a:t>
            </a:r>
          </a:p>
          <a:p>
            <a:pPr marL="342900" indent="-342900">
              <a:buClr>
                <a:srgbClr val="0070C0"/>
              </a:buClr>
              <a:buSzPct val="80000"/>
              <a:buFont typeface="Wingdings 3" panose="05040102010807070707" pitchFamily="18" charset="2"/>
              <a:buChar char=""/>
            </a:pPr>
            <a:r>
              <a:rPr lang="en-US" sz="1900" dirty="0"/>
              <a:t>First, a </a:t>
            </a:r>
            <a:r>
              <a:rPr lang="en-US" sz="1900" b="1" dirty="0">
                <a:solidFill>
                  <a:srgbClr val="FF0000"/>
                </a:solidFill>
              </a:rPr>
              <a:t>follicle</a:t>
            </a:r>
            <a:r>
              <a:rPr lang="en-US" sz="1900" dirty="0">
                <a:solidFill>
                  <a:srgbClr val="FF0000"/>
                </a:solidFill>
              </a:rPr>
              <a:t> </a:t>
            </a:r>
            <a:r>
              <a:rPr lang="en-US" sz="1900" dirty="0"/>
              <a:t>develops inside an ovary. The development of the follicle is stimulated by </a:t>
            </a:r>
            <a:r>
              <a:rPr lang="en-US" sz="1900" dirty="0" smtClean="0"/>
              <a:t>FSH. The </a:t>
            </a:r>
            <a:r>
              <a:rPr lang="en-US" sz="1900" dirty="0"/>
              <a:t>developing follicle secretes oestrogen, and the </a:t>
            </a:r>
            <a:r>
              <a:rPr lang="en-US" sz="1900" dirty="0" smtClean="0"/>
              <a:t>concentration </a:t>
            </a:r>
            <a:r>
              <a:rPr lang="en-US" sz="1900" dirty="0"/>
              <a:t>of oestrogen in the blood steadily </a:t>
            </a:r>
            <a:r>
              <a:rPr lang="en-US" sz="1900" dirty="0" smtClean="0"/>
              <a:t>increases</a:t>
            </a:r>
            <a:r>
              <a:rPr lang="en-US" sz="1900" dirty="0"/>
              <a:t>. </a:t>
            </a:r>
            <a:endParaRPr lang="en-US" sz="1900" dirty="0" smtClean="0"/>
          </a:p>
          <a:p>
            <a:pPr marL="342900" indent="-342900">
              <a:buClr>
                <a:srgbClr val="0070C0"/>
              </a:buClr>
              <a:buSzPct val="80000"/>
              <a:buFont typeface="Wingdings 3" panose="05040102010807070707" pitchFamily="18" charset="2"/>
              <a:buChar char=""/>
            </a:pPr>
            <a:r>
              <a:rPr lang="en-US" sz="1900" dirty="0" smtClean="0"/>
              <a:t>The </a:t>
            </a:r>
            <a:r>
              <a:rPr lang="en-US" sz="1900" dirty="0"/>
              <a:t>oestrogen makes the lining of the </a:t>
            </a:r>
            <a:r>
              <a:rPr lang="en-US" sz="1900" dirty="0" smtClean="0"/>
              <a:t>uterus </a:t>
            </a:r>
            <a:r>
              <a:rPr lang="en-US" sz="1900" dirty="0"/>
              <a:t>grow thick and spongy. Throughout this </a:t>
            </a:r>
            <a:r>
              <a:rPr lang="en-US" sz="1900" dirty="0" smtClean="0"/>
              <a:t>time, the </a:t>
            </a:r>
            <a:r>
              <a:rPr lang="en-US" sz="1900" dirty="0"/>
              <a:t>pituitary gland secretes LH and FSH. These two </a:t>
            </a:r>
            <a:r>
              <a:rPr lang="en-US" sz="1900" dirty="0" smtClean="0"/>
              <a:t>hormones </a:t>
            </a:r>
            <a:r>
              <a:rPr lang="en-US" sz="1900" dirty="0"/>
              <a:t>stimulate the follicle to keep on secreting </a:t>
            </a:r>
            <a:r>
              <a:rPr lang="en-US" sz="1900" dirty="0" smtClean="0"/>
              <a:t>oestrogen.</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4211960" y="4293096"/>
            <a:ext cx="4680520" cy="1955936"/>
          </a:xfrm>
          <a:prstGeom prst="rect">
            <a:avLst/>
          </a:prstGeom>
        </p:spPr>
      </p:pic>
      <p:sp>
        <p:nvSpPr>
          <p:cNvPr id="6" name="Rectangle 5"/>
          <p:cNvSpPr/>
          <p:nvPr/>
        </p:nvSpPr>
        <p:spPr>
          <a:xfrm>
            <a:off x="1403648" y="6309320"/>
            <a:ext cx="6336196" cy="40011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a:t>Figure </a:t>
            </a:r>
            <a:r>
              <a:rPr lang="en-US" sz="2000" b="1" dirty="0" smtClean="0"/>
              <a:t>17.20b</a:t>
            </a:r>
            <a:r>
              <a:rPr lang="en-US" sz="2000" dirty="0" smtClean="0"/>
              <a:t> - Hormones </a:t>
            </a:r>
            <a:r>
              <a:rPr lang="en-US" sz="2000" dirty="0"/>
              <a:t>and the menstrual cycle.</a:t>
            </a:r>
          </a:p>
        </p:txBody>
      </p:sp>
      <p:sp>
        <p:nvSpPr>
          <p:cNvPr id="3" name="Rectangle 2"/>
          <p:cNvSpPr/>
          <p:nvPr/>
        </p:nvSpPr>
        <p:spPr>
          <a:xfrm>
            <a:off x="5724128" y="4139788"/>
            <a:ext cx="1415772" cy="369332"/>
          </a:xfrm>
          <a:prstGeom prst="rect">
            <a:avLst/>
          </a:prstGeom>
        </p:spPr>
        <p:txBody>
          <a:bodyPr wrap="none">
            <a:spAutoFit/>
          </a:bodyPr>
          <a:lstStyle/>
          <a:p>
            <a:r>
              <a:rPr lang="en-US" b="1" dirty="0"/>
              <a:t>Uterus wall</a:t>
            </a: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771800" y="4525163"/>
            <a:ext cx="1101098" cy="1101098"/>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691680" y="4437112"/>
            <a:ext cx="1016398" cy="1270497"/>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3176" y="4561106"/>
            <a:ext cx="952678" cy="931699"/>
          </a:xfrm>
          <a:prstGeom prst="rect">
            <a:avLst/>
          </a:prstGeom>
        </p:spPr>
      </p:pic>
      <p:pic>
        <p:nvPicPr>
          <p:cNvPr id="11" name="Picture 10"/>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79512" y="4585533"/>
            <a:ext cx="423664" cy="931699"/>
          </a:xfrm>
          <a:prstGeom prst="rect">
            <a:avLst/>
          </a:prstGeom>
        </p:spPr>
      </p:pic>
      <p:sp>
        <p:nvSpPr>
          <p:cNvPr id="5" name="TextBox 4"/>
          <p:cNvSpPr txBox="1"/>
          <p:nvPr/>
        </p:nvSpPr>
        <p:spPr>
          <a:xfrm>
            <a:off x="115997" y="5564868"/>
            <a:ext cx="4179349" cy="646331"/>
          </a:xfrm>
          <a:prstGeom prst="rect">
            <a:avLst/>
          </a:prstGeom>
          <a:noFill/>
        </p:spPr>
        <p:txBody>
          <a:bodyPr wrap="none" rtlCol="0">
            <a:spAutoFit/>
          </a:bodyPr>
          <a:lstStyle/>
          <a:p>
            <a:pPr>
              <a:tabLst>
                <a:tab pos="1312863" algn="l"/>
                <a:tab pos="2520950" algn="l"/>
              </a:tabLst>
            </a:pPr>
            <a:r>
              <a:rPr lang="en-US" dirty="0" smtClean="0"/>
              <a:t>Follicle 	ovulation</a:t>
            </a:r>
            <a:r>
              <a:rPr lang="en-US" dirty="0"/>
              <a:t>	corpus luteum</a:t>
            </a:r>
            <a:endParaRPr lang="en-US" dirty="0" smtClean="0"/>
          </a:p>
          <a:p>
            <a:r>
              <a:rPr lang="en-US" dirty="0" smtClean="0"/>
              <a:t>develops		develops</a:t>
            </a:r>
            <a:endParaRPr lang="en-US" dirty="0"/>
          </a:p>
        </p:txBody>
      </p:sp>
      <p:sp>
        <p:nvSpPr>
          <p:cNvPr id="7" name="TextBox 6"/>
          <p:cNvSpPr txBox="1"/>
          <p:nvPr/>
        </p:nvSpPr>
        <p:spPr>
          <a:xfrm>
            <a:off x="179512" y="4139788"/>
            <a:ext cx="838691" cy="369332"/>
          </a:xfrm>
          <a:prstGeom prst="rect">
            <a:avLst/>
          </a:prstGeom>
          <a:noFill/>
        </p:spPr>
        <p:txBody>
          <a:bodyPr wrap="none" rtlCol="0">
            <a:spAutoFit/>
          </a:bodyPr>
          <a:lstStyle/>
          <a:p>
            <a:r>
              <a:rPr lang="en-US" b="1" dirty="0" smtClean="0"/>
              <a:t>Ovary</a:t>
            </a:r>
            <a:endParaRPr lang="en-US" b="1" dirty="0"/>
          </a:p>
        </p:txBody>
      </p:sp>
      <p:sp>
        <p:nvSpPr>
          <p:cNvPr id="14" name="TextBox 13">
            <a:hlinkClick r:id="rId8" action="ppaction://hlinksldjump"/>
          </p:cNvPr>
          <p:cNvSpPr txBox="1"/>
          <p:nvPr/>
        </p:nvSpPr>
        <p:spPr>
          <a:xfrm>
            <a:off x="8353871" y="2708920"/>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28782348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17.3 – The Menstrual Cycle</a:t>
            </a:r>
            <a:endParaRPr lang="en-US" sz="4000" dirty="0"/>
          </a:p>
        </p:txBody>
      </p:sp>
      <p:sp>
        <p:nvSpPr>
          <p:cNvPr id="34" name="Rectangle 33"/>
          <p:cNvSpPr/>
          <p:nvPr/>
        </p:nvSpPr>
        <p:spPr>
          <a:xfrm>
            <a:off x="179513" y="1124744"/>
            <a:ext cx="8712967" cy="5632311"/>
          </a:xfrm>
          <a:prstGeom prst="rect">
            <a:avLst/>
          </a:prstGeom>
        </p:spPr>
        <p:txBody>
          <a:bodyPr wrap="square">
            <a:spAutoFit/>
          </a:bodyPr>
          <a:lstStyle/>
          <a:p>
            <a:pPr>
              <a:buClr>
                <a:srgbClr val="0070C0"/>
              </a:buClr>
              <a:buSzPct val="80000"/>
            </a:pPr>
            <a:r>
              <a:rPr lang="en-US" sz="2000" b="1" dirty="0" smtClean="0">
                <a:solidFill>
                  <a:srgbClr val="C00000"/>
                </a:solidFill>
              </a:rPr>
              <a:t>Hormonal </a:t>
            </a:r>
            <a:r>
              <a:rPr lang="en-US" sz="2000" b="1" dirty="0">
                <a:solidFill>
                  <a:srgbClr val="C00000"/>
                </a:solidFill>
              </a:rPr>
              <a:t>control of the menstrual cycle</a:t>
            </a:r>
          </a:p>
          <a:p>
            <a:pPr marL="285750" indent="-285750">
              <a:buClr>
                <a:srgbClr val="0070C0"/>
              </a:buClr>
              <a:buSzPct val="80000"/>
              <a:buFont typeface="Wingdings 3" panose="05040102010807070707" pitchFamily="18" charset="2"/>
              <a:buChar char=""/>
            </a:pPr>
            <a:r>
              <a:rPr lang="en-US" sz="2000" dirty="0" smtClean="0"/>
              <a:t>When </a:t>
            </a:r>
            <a:r>
              <a:rPr lang="en-US" sz="2000" dirty="0"/>
              <a:t>the follicle is fully developed, there is a surge </a:t>
            </a:r>
            <a:r>
              <a:rPr lang="en-US" sz="2000" dirty="0" smtClean="0"/>
              <a:t>in </a:t>
            </a:r>
            <a:r>
              <a:rPr lang="en-US" sz="2000" dirty="0"/>
              <a:t>the production of LH. This causes ovulation to take </a:t>
            </a:r>
            <a:r>
              <a:rPr lang="en-US" sz="2000" dirty="0" smtClean="0"/>
              <a:t>place</a:t>
            </a:r>
            <a:r>
              <a:rPr lang="en-US" sz="2000" dirty="0"/>
              <a:t>. The now empty follicle stops secreting </a:t>
            </a:r>
            <a:r>
              <a:rPr lang="en-US" sz="2000" dirty="0" smtClean="0"/>
              <a:t>oestrogen. It </a:t>
            </a:r>
            <a:r>
              <a:rPr lang="en-US" sz="2000" dirty="0"/>
              <a:t>becomes a </a:t>
            </a:r>
            <a:r>
              <a:rPr lang="en-US" sz="2000" b="1" dirty="0">
                <a:solidFill>
                  <a:srgbClr val="FF0000"/>
                </a:solidFill>
              </a:rPr>
              <a:t>corpus luteum</a:t>
            </a:r>
            <a:r>
              <a:rPr lang="en-US" sz="2000" dirty="0"/>
              <a:t>. The corpus luteum starts to </a:t>
            </a:r>
            <a:r>
              <a:rPr lang="en-US" sz="2000" dirty="0" smtClean="0"/>
              <a:t>secrete </a:t>
            </a:r>
            <a:r>
              <a:rPr lang="en-US" sz="2000" dirty="0"/>
              <a:t>another hormone - progesterone. Levels of </a:t>
            </a:r>
            <a:r>
              <a:rPr lang="en-US" sz="2000" dirty="0" smtClean="0"/>
              <a:t>FSH and </a:t>
            </a:r>
            <a:r>
              <a:rPr lang="en-US" sz="2000" dirty="0"/>
              <a:t>LH fall</a:t>
            </a:r>
            <a:r>
              <a:rPr lang="en-US" sz="2000" dirty="0" smtClean="0"/>
              <a:t>.</a:t>
            </a:r>
          </a:p>
          <a:p>
            <a:pPr marL="285750" indent="-285750">
              <a:buClr>
                <a:srgbClr val="0070C0"/>
              </a:buClr>
              <a:buSzPct val="80000"/>
              <a:buFont typeface="Wingdings 3" panose="05040102010807070707" pitchFamily="18" charset="2"/>
              <a:buChar char=""/>
            </a:pPr>
            <a:r>
              <a:rPr lang="en-US" sz="2000" dirty="0"/>
              <a:t>Progesterone keeps the uterus lining thick, spongy, and well supplied with blood, in case the egg is fertilised. If it is not fertilised, then the corpus luteum gradually disappears. Progesterone is not secreted any more, and so the lining of the uterus breaks down. Menstruation happens. A new follicle starts to develop in the ovary, and the cycle begins again</a:t>
            </a:r>
            <a:r>
              <a:rPr lang="en-US" sz="2000" dirty="0" smtClean="0"/>
              <a:t>.</a:t>
            </a:r>
          </a:p>
          <a:p>
            <a:pPr marL="285750" indent="-285750">
              <a:buClr>
                <a:srgbClr val="0070C0"/>
              </a:buClr>
              <a:buSzPct val="80000"/>
              <a:buFont typeface="Wingdings 3" panose="05040102010807070707" pitchFamily="18" charset="2"/>
              <a:buChar char=""/>
            </a:pPr>
            <a:r>
              <a:rPr lang="en-US" sz="2000" dirty="0"/>
              <a:t>But if the egg is fertilised, the corpus luteum does not degenerate so quickly. It carries on secreting progesterone until the embryo sinks into the uterus wall, and a placenta develops. Then the placenta secretes progesterone, and carries on secreting it all through the </a:t>
            </a:r>
            <a:r>
              <a:rPr lang="en-US" sz="2000" dirty="0" smtClean="0"/>
              <a:t>pregnancy</a:t>
            </a:r>
            <a:r>
              <a:rPr lang="en-US" sz="2000" dirty="0"/>
              <a:t>. The progesterone maintains the uterus lining, so that </a:t>
            </a:r>
            <a:r>
              <a:rPr lang="en-US" sz="2000" dirty="0" smtClean="0"/>
              <a:t/>
            </a:r>
            <a:br>
              <a:rPr lang="en-US" sz="2000" dirty="0" smtClean="0"/>
            </a:br>
            <a:r>
              <a:rPr lang="en-US" sz="2000" dirty="0" smtClean="0"/>
              <a:t>menstruation </a:t>
            </a:r>
            <a:r>
              <a:rPr lang="en-US" sz="2000" dirty="0"/>
              <a:t>does not happen during the pregnancy.</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7092279" y="6084585"/>
            <a:ext cx="1800201" cy="58477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600" b="1" dirty="0" smtClean="0"/>
              <a:t>The Menstrual </a:t>
            </a:r>
            <a:br>
              <a:rPr lang="en-GB" sz="1600" b="1" dirty="0" smtClean="0"/>
            </a:br>
            <a:r>
              <a:rPr lang="en-GB" sz="1600" b="1" dirty="0" smtClean="0"/>
              <a:t>Cycle</a:t>
            </a:r>
            <a:endParaRPr lang="en-GB" sz="1600" b="1" dirty="0"/>
          </a:p>
        </p:txBody>
      </p:sp>
      <p:sp>
        <p:nvSpPr>
          <p:cNvPr id="6" name="TextBox 5">
            <a:hlinkClick r:id="rId4" action="ppaction://hlinksldjump"/>
          </p:cNvPr>
          <p:cNvSpPr txBox="1"/>
          <p:nvPr/>
        </p:nvSpPr>
        <p:spPr>
          <a:xfrm>
            <a:off x="8353871" y="400506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537532217"/>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a:t>17.3 – The Menstrual Cycle</a:t>
            </a:r>
            <a:endParaRPr lang="en-US" sz="4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517584"/>
          </a:xfrm>
          <a:prstGeom prst="rect">
            <a:avLst/>
          </a:prstGeom>
          <a:solidFill>
            <a:srgbClr val="F5FC9A"/>
          </a:solidFill>
          <a:ln w="57150">
            <a:solidFill>
              <a:srgbClr val="002060"/>
            </a:solidFill>
          </a:ln>
        </p:spPr>
        <p:txBody>
          <a:bodyPr wrap="square">
            <a:spAutoFit/>
          </a:bodyPr>
          <a:lstStyle/>
          <a:p>
            <a:pPr marL="1485900" indent="-1485900">
              <a:buClr>
                <a:srgbClr val="0070C0"/>
              </a:buClr>
            </a:pPr>
            <a:r>
              <a:rPr lang="en-US" sz="3800" b="1" dirty="0"/>
              <a:t>17.14</a:t>
            </a:r>
            <a:r>
              <a:rPr lang="en-US" sz="3800" dirty="0"/>
              <a:t> </a:t>
            </a:r>
            <a:r>
              <a:rPr lang="en-US" sz="3800" dirty="0" smtClean="0"/>
              <a:t>	Why </a:t>
            </a:r>
            <a:r>
              <a:rPr lang="en-US" sz="3800" dirty="0"/>
              <a:t>does the uterus wall become thick and spongy before ovulation?</a:t>
            </a:r>
          </a:p>
          <a:p>
            <a:pPr marL="1485900" indent="-1485900">
              <a:buClr>
                <a:srgbClr val="0070C0"/>
              </a:buClr>
            </a:pPr>
            <a:r>
              <a:rPr lang="en-US" sz="3800" b="1" dirty="0"/>
              <a:t>17.15</a:t>
            </a:r>
            <a:r>
              <a:rPr lang="en-US" sz="3800" dirty="0"/>
              <a:t> </a:t>
            </a:r>
            <a:r>
              <a:rPr lang="en-US" sz="3800" dirty="0" smtClean="0"/>
              <a:t>	What </a:t>
            </a:r>
            <a:r>
              <a:rPr lang="en-US" sz="3800" dirty="0"/>
              <a:t>happens if the egg is not fertilised?</a:t>
            </a:r>
          </a:p>
          <a:p>
            <a:pPr marL="1485900" indent="-1485900">
              <a:buClr>
                <a:srgbClr val="0070C0"/>
              </a:buClr>
            </a:pPr>
            <a:r>
              <a:rPr lang="en-US" sz="3800" b="1" dirty="0"/>
              <a:t>17.16</a:t>
            </a:r>
            <a:r>
              <a:rPr lang="en-US" sz="3800" dirty="0"/>
              <a:t> </a:t>
            </a:r>
            <a:r>
              <a:rPr lang="en-US" sz="3800" dirty="0" smtClean="0"/>
              <a:t>	What </a:t>
            </a:r>
            <a:r>
              <a:rPr lang="en-US" sz="3800" dirty="0"/>
              <a:t>is meant by </a:t>
            </a:r>
            <a:r>
              <a:rPr lang="en-US" sz="3800" b="1" dirty="0"/>
              <a:t>a</a:t>
            </a:r>
            <a:r>
              <a:rPr lang="en-US" sz="3800" dirty="0"/>
              <a:t> adolescence, and </a:t>
            </a:r>
            <a:r>
              <a:rPr lang="en-US" sz="3800" b="1" dirty="0"/>
              <a:t>b</a:t>
            </a:r>
            <a:r>
              <a:rPr lang="en-US" sz="3800" dirty="0"/>
              <a:t> puberty?</a:t>
            </a:r>
          </a:p>
          <a:p>
            <a:pPr marL="1485900" indent="-1485900">
              <a:buClr>
                <a:srgbClr val="0070C0"/>
              </a:buClr>
            </a:pPr>
            <a:r>
              <a:rPr lang="en-US" sz="3800" b="1" dirty="0"/>
              <a:t>17.17</a:t>
            </a:r>
            <a:r>
              <a:rPr lang="en-US" sz="3800" dirty="0"/>
              <a:t> </a:t>
            </a:r>
            <a:r>
              <a:rPr lang="en-US" sz="3800" dirty="0" smtClean="0"/>
              <a:t>	What </a:t>
            </a:r>
            <a:r>
              <a:rPr lang="en-US" sz="3800" dirty="0"/>
              <a:t>is testosterone?</a:t>
            </a:r>
          </a:p>
          <a:p>
            <a:pPr marL="1485900" indent="-1485900">
              <a:buClr>
                <a:srgbClr val="0070C0"/>
              </a:buClr>
            </a:pPr>
            <a:r>
              <a:rPr lang="en-US" sz="3800" b="1" dirty="0"/>
              <a:t>17.18</a:t>
            </a:r>
            <a:r>
              <a:rPr lang="en-US" sz="3800" dirty="0"/>
              <a:t> </a:t>
            </a:r>
            <a:r>
              <a:rPr lang="en-US" sz="3800" dirty="0" smtClean="0"/>
              <a:t>	List </a:t>
            </a:r>
            <a:r>
              <a:rPr lang="en-US" sz="3800" dirty="0"/>
              <a:t>two effects of testosterone.</a:t>
            </a:r>
            <a:endParaRPr lang="en-GB" sz="3800" dirty="0"/>
          </a:p>
        </p:txBody>
      </p:sp>
      <p:sp>
        <p:nvSpPr>
          <p:cNvPr id="2" name="TextBox 1">
            <a:hlinkClick r:id="rId3" action="ppaction://hlinkfile"/>
          </p:cNvPr>
          <p:cNvSpPr txBox="1"/>
          <p:nvPr/>
        </p:nvSpPr>
        <p:spPr>
          <a:xfrm>
            <a:off x="8146291" y="3558192"/>
            <a:ext cx="654346" cy="1015663"/>
          </a:xfrm>
          <a:prstGeom prst="rect">
            <a:avLst/>
          </a:prstGeom>
          <a:noFill/>
        </p:spPr>
        <p:txBody>
          <a:bodyPr wrap="none" rtlCol="0">
            <a:spAutoFit/>
          </a:bodyPr>
          <a:lstStyle/>
          <a:p>
            <a:r>
              <a:rPr lang="en-US" sz="6000" b="1" dirty="0" smtClean="0">
                <a:solidFill>
                  <a:srgbClr val="FF0000"/>
                </a:solidFill>
              </a:rPr>
              <a:t>?</a:t>
            </a:r>
            <a:endParaRPr lang="en-US" b="1" dirty="0">
              <a:solidFill>
                <a:srgbClr val="FF0000"/>
              </a:solidFill>
            </a:endParaRPr>
          </a:p>
        </p:txBody>
      </p:sp>
      <p:sp>
        <p:nvSpPr>
          <p:cNvPr id="10" name="Oval 9"/>
          <p:cNvSpPr/>
          <p:nvPr/>
        </p:nvSpPr>
        <p:spPr>
          <a:xfrm rot="1078849">
            <a:off x="8538956" y="98724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4614227"/>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333265245"/>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Natural</a:t>
            </a:r>
            <a:endParaRPr lang="en-US" sz="4000" dirty="0"/>
          </a:p>
        </p:txBody>
      </p:sp>
      <p:sp>
        <p:nvSpPr>
          <p:cNvPr id="34" name="Rectangle 33"/>
          <p:cNvSpPr/>
          <p:nvPr/>
        </p:nvSpPr>
        <p:spPr>
          <a:xfrm>
            <a:off x="179513" y="1124744"/>
            <a:ext cx="8712967" cy="5632311"/>
          </a:xfrm>
          <a:prstGeom prst="rect">
            <a:avLst/>
          </a:prstGeom>
        </p:spPr>
        <p:txBody>
          <a:bodyPr wrap="square">
            <a:spAutoFit/>
          </a:bodyPr>
          <a:lstStyle/>
          <a:p>
            <a:pPr>
              <a:buClr>
                <a:srgbClr val="0070C0"/>
              </a:buClr>
              <a:buSzPct val="80000"/>
            </a:pPr>
            <a:r>
              <a:rPr lang="en-US" sz="2400" b="1" dirty="0" smtClean="0">
                <a:solidFill>
                  <a:srgbClr val="C00000"/>
                </a:solidFill>
              </a:rPr>
              <a:t>Hormonal </a:t>
            </a:r>
            <a:r>
              <a:rPr lang="en-US" sz="2400" b="1" dirty="0">
                <a:solidFill>
                  <a:srgbClr val="C00000"/>
                </a:solidFill>
              </a:rPr>
              <a:t>control of the menstrual cycle</a:t>
            </a:r>
          </a:p>
          <a:p>
            <a:pPr marL="285750" indent="-285750">
              <a:buClr>
                <a:srgbClr val="0070C0"/>
              </a:buClr>
              <a:buSzPct val="80000"/>
              <a:buFont typeface="Wingdings 3" panose="05040102010807070707" pitchFamily="18" charset="2"/>
              <a:buChar char=""/>
            </a:pPr>
            <a:r>
              <a:rPr lang="en-US" sz="2400" dirty="0"/>
              <a:t>Birth control can help couples to have no more children than they want. Birth control is important in keeping family sizes small, and in limiting the increase in the human population. Careful and responsible use of birth control methods means no unwanted children are born</a:t>
            </a:r>
            <a:r>
              <a:rPr lang="en-US" sz="2400" dirty="0" smtClean="0"/>
              <a:t>.</a:t>
            </a:r>
          </a:p>
          <a:p>
            <a:pPr>
              <a:buClr>
                <a:srgbClr val="0070C0"/>
              </a:buClr>
              <a:buSzPct val="80000"/>
            </a:pPr>
            <a:r>
              <a:rPr lang="en-US" sz="2400" b="1" dirty="0">
                <a:solidFill>
                  <a:srgbClr val="C00000"/>
                </a:solidFill>
              </a:rPr>
              <a:t>Natural methods</a:t>
            </a:r>
          </a:p>
          <a:p>
            <a:pPr marL="285750" indent="-285750">
              <a:buClr>
                <a:srgbClr val="0070C0"/>
              </a:buClr>
              <a:buSzPct val="80000"/>
              <a:buFont typeface="Wingdings 3" panose="05040102010807070707" pitchFamily="18" charset="2"/>
              <a:buChar char=""/>
            </a:pPr>
            <a:r>
              <a:rPr lang="en-US" sz="2400" dirty="0"/>
              <a:t>Natural methods of birth control involve the couple avoiding sexual intercourse completely (abstinence) or ensuring that they do not have sexual intercourse when the woman has an egg in her oviducts. This is a risky method, and only works for women who have very regular and predictable menstrual cycles. However, it is useful for couples who do not wish to use other birth control methods for religious or other reasons</a:t>
            </a:r>
            <a:r>
              <a:rPr lang="en-US" sz="2400" dirty="0" smtClean="0"/>
              <a:t>.</a:t>
            </a:r>
            <a:endParaRPr lang="en-US" sz="24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53871" y="2958043"/>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486179341"/>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Natural</a:t>
            </a:r>
            <a:endParaRPr lang="en-US" sz="4000" dirty="0"/>
          </a:p>
        </p:txBody>
      </p:sp>
      <p:sp>
        <p:nvSpPr>
          <p:cNvPr id="34" name="Rectangle 33"/>
          <p:cNvSpPr/>
          <p:nvPr/>
        </p:nvSpPr>
        <p:spPr>
          <a:xfrm>
            <a:off x="179513" y="1124744"/>
            <a:ext cx="8712967" cy="2182136"/>
          </a:xfrm>
          <a:prstGeom prst="rect">
            <a:avLst/>
          </a:prstGeom>
        </p:spPr>
        <p:txBody>
          <a:bodyPr wrap="square">
            <a:spAutoFit/>
          </a:bodyPr>
          <a:lstStyle/>
          <a:p>
            <a:pPr>
              <a:buClr>
                <a:srgbClr val="0070C0"/>
              </a:buClr>
              <a:buSzPct val="80000"/>
            </a:pPr>
            <a:r>
              <a:rPr lang="en-US" sz="1940" b="1" dirty="0" smtClean="0">
                <a:solidFill>
                  <a:srgbClr val="C00000"/>
                </a:solidFill>
              </a:rPr>
              <a:t>Natural </a:t>
            </a:r>
            <a:r>
              <a:rPr lang="en-US" sz="1940" b="1" dirty="0">
                <a:solidFill>
                  <a:srgbClr val="C00000"/>
                </a:solidFill>
              </a:rPr>
              <a:t>methods</a:t>
            </a:r>
          </a:p>
          <a:p>
            <a:pPr marL="285750" indent="-285750">
              <a:buClr>
                <a:srgbClr val="0070C0"/>
              </a:buClr>
              <a:buSzPct val="80000"/>
              <a:buFont typeface="Wingdings 3" panose="05040102010807070707" pitchFamily="18" charset="2"/>
              <a:buChar char=""/>
            </a:pPr>
            <a:r>
              <a:rPr lang="en-US" sz="1940" dirty="0" smtClean="0"/>
              <a:t>Figure 17.21 shows how a woman can work out the ‘safe period’, when an egg is least likely to be in her oviducts. She needs to keep a careful record of her body temperature. The graph shows that temperature rises slightly around the time of ovulation. In addition, a woman can check the mucus that is produced in her vagina. This becomes more liquid and slippery around the time of ovulation.</a:t>
            </a:r>
            <a:endParaRPr lang="en-US" sz="194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3923928" y="6158713"/>
            <a:ext cx="4968552"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17.21 – </a:t>
            </a:r>
            <a:r>
              <a:rPr lang="en-US" sz="2000" dirty="0" smtClean="0"/>
              <a:t>Body temperature through the menstrual cycle.</a:t>
            </a:r>
            <a:endParaRPr lang="en-GB" sz="2000" dirty="0"/>
          </a:p>
        </p:txBody>
      </p:sp>
      <p:pic>
        <p:nvPicPr>
          <p:cNvPr id="36868" name="Picture 4" descr="On cycle day 17, you can see that this BBT pattern spikes and remains high for the rest of the cycle. This is because the corpus luteum secretes progesterone that has a thermal effect, causing BBT to increase. A luteal phase count is started on the day of the temperature shift to highlight the start of the high post-ovulatory temperatures and to make it easy to determine the luteal phase length. The horizontal line is called the Coverline, which is drawn to make the temperature spike easier to visualize. I'll discuss how to draw a Coverline in another sec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923928" y="2996952"/>
            <a:ext cx="4987602" cy="31356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3" y="3284984"/>
            <a:ext cx="3744415" cy="3376309"/>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1940" dirty="0"/>
              <a:t>If the woman has a regular cycle, then she can use this to predict when ovulation will take place. She should then avoid sexual intercourse on the three or four days either side of this date. However, few women have completely regular cycles, and this makes this method of birth control unreliable.</a:t>
            </a:r>
          </a:p>
        </p:txBody>
      </p:sp>
      <p:sp>
        <p:nvSpPr>
          <p:cNvPr id="4" name="TextBox 3"/>
          <p:cNvSpPr txBox="1"/>
          <p:nvPr/>
        </p:nvSpPr>
        <p:spPr>
          <a:xfrm>
            <a:off x="7092280" y="2924944"/>
            <a:ext cx="1544012" cy="369332"/>
          </a:xfrm>
          <a:prstGeom prst="rect">
            <a:avLst/>
          </a:prstGeom>
          <a:solidFill>
            <a:schemeClr val="bg1"/>
          </a:solidFill>
        </p:spPr>
        <p:txBody>
          <a:bodyPr wrap="none" rtlCol="0">
            <a:spAutoFit/>
          </a:bodyPr>
          <a:lstStyle/>
          <a:p>
            <a:r>
              <a:rPr lang="en-US" dirty="0" smtClean="0"/>
              <a:t>   Ovulation   </a:t>
            </a:r>
            <a:endParaRPr lang="en-US" dirty="0"/>
          </a:p>
        </p:txBody>
      </p:sp>
      <p:sp>
        <p:nvSpPr>
          <p:cNvPr id="11" name="TextBox 10"/>
          <p:cNvSpPr txBox="1"/>
          <p:nvPr/>
        </p:nvSpPr>
        <p:spPr>
          <a:xfrm>
            <a:off x="3989740" y="3119438"/>
            <a:ext cx="1518364" cy="369332"/>
          </a:xfrm>
          <a:prstGeom prst="rect">
            <a:avLst/>
          </a:prstGeom>
          <a:solidFill>
            <a:schemeClr val="bg1"/>
          </a:solidFill>
        </p:spPr>
        <p:txBody>
          <a:bodyPr wrap="none" rtlCol="0">
            <a:spAutoFit/>
          </a:bodyPr>
          <a:lstStyle/>
          <a:p>
            <a:r>
              <a:rPr lang="en-US" dirty="0" smtClean="0"/>
              <a:t>Menstruation</a:t>
            </a:r>
            <a:endParaRPr lang="en-US" dirty="0"/>
          </a:p>
        </p:txBody>
      </p:sp>
      <p:sp>
        <p:nvSpPr>
          <p:cNvPr id="12" name="TextBox 11">
            <a:hlinkClick r:id="rId4" action="ppaction://hlinksldjump"/>
          </p:cNvPr>
          <p:cNvSpPr txBox="1"/>
          <p:nvPr/>
        </p:nvSpPr>
        <p:spPr>
          <a:xfrm>
            <a:off x="8353871" y="2132856"/>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37797635"/>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Chemical</a:t>
            </a:r>
            <a:endParaRPr lang="en-US" sz="4000" dirty="0"/>
          </a:p>
        </p:txBody>
      </p:sp>
      <p:sp>
        <p:nvSpPr>
          <p:cNvPr id="34" name="Rectangle 33"/>
          <p:cNvSpPr/>
          <p:nvPr/>
        </p:nvSpPr>
        <p:spPr>
          <a:xfrm>
            <a:off x="179513" y="1124744"/>
            <a:ext cx="5256583" cy="5586145"/>
          </a:xfrm>
          <a:prstGeom prst="rect">
            <a:avLst/>
          </a:prstGeom>
        </p:spPr>
        <p:txBody>
          <a:bodyPr wrap="square">
            <a:spAutoFit/>
          </a:bodyPr>
          <a:lstStyle/>
          <a:p>
            <a:pPr>
              <a:buClr>
                <a:srgbClr val="0070C0"/>
              </a:buClr>
              <a:buSzPct val="80000"/>
            </a:pPr>
            <a:r>
              <a:rPr lang="en-US" sz="2100" b="1" dirty="0" smtClean="0">
                <a:solidFill>
                  <a:srgbClr val="C00000"/>
                </a:solidFill>
              </a:rPr>
              <a:t>Chemical </a:t>
            </a:r>
            <a:r>
              <a:rPr lang="en-US" sz="2100" b="1" dirty="0">
                <a:solidFill>
                  <a:srgbClr val="C00000"/>
                </a:solidFill>
              </a:rPr>
              <a:t>methods</a:t>
            </a:r>
          </a:p>
          <a:p>
            <a:pPr marL="285750" indent="-285750">
              <a:buClr>
                <a:srgbClr val="0070C0"/>
              </a:buClr>
              <a:buSzPct val="80000"/>
              <a:buFont typeface="Wingdings 3" panose="05040102010807070707" pitchFamily="18" charset="2"/>
              <a:buChar char=""/>
            </a:pPr>
            <a:r>
              <a:rPr lang="en-US" sz="2100" dirty="0"/>
              <a:t>Chemicals called spermicides can be used to kill sperm when they enter the vagina. They are best used in combination with another method. For example, spermicides may be inserted into the vagina with a diaphragm, or cap (see below).</a:t>
            </a:r>
          </a:p>
          <a:p>
            <a:pPr marL="285750" indent="-285750">
              <a:buClr>
                <a:srgbClr val="0070C0"/>
              </a:buClr>
              <a:buSzPct val="80000"/>
              <a:buFont typeface="Wingdings 3" panose="05040102010807070707" pitchFamily="18" charset="2"/>
              <a:buChar char=""/>
            </a:pPr>
            <a:r>
              <a:rPr lang="en-US" sz="2100" dirty="0"/>
              <a:t>Another type of chemical birth control is the use of sex hormones to disrupt the menstrual cycle. A woman can take the contraceptive pill, which stops eggs being produced in her ovaries. The pill contains progesterone and oestrogen. She may have to take a pill each day, or she may be given a long-lasting injection of contraceptive hormones</a:t>
            </a:r>
            <a:r>
              <a:rPr lang="en-US" sz="2100" dirty="0" smtClean="0"/>
              <a:t>.</a:t>
            </a:r>
            <a:endParaRPr lang="en-US" sz="21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pic>
        <p:nvPicPr>
          <p:cNvPr id="45058" name="Picture 2" descr="Image result for how spermicide wor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124744"/>
            <a:ext cx="3456384" cy="2250380"/>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http://healthdoctrine.com/wp-content/uploads/2011/07/hormo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447132"/>
            <a:ext cx="2857500" cy="319087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5" action="ppaction://hlinksldjump"/>
          </p:cNvPr>
          <p:cNvSpPr txBox="1"/>
          <p:nvPr/>
        </p:nvSpPr>
        <p:spPr>
          <a:xfrm>
            <a:off x="5473551" y="580526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355908694"/>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Chemical</a:t>
            </a:r>
            <a:endParaRPr lang="en-US" sz="4000" dirty="0"/>
          </a:p>
        </p:txBody>
      </p:sp>
      <p:sp>
        <p:nvSpPr>
          <p:cNvPr id="34" name="Rectangle 33"/>
          <p:cNvSpPr/>
          <p:nvPr/>
        </p:nvSpPr>
        <p:spPr>
          <a:xfrm>
            <a:off x="179513" y="1124744"/>
            <a:ext cx="5472607" cy="5262979"/>
          </a:xfrm>
          <a:prstGeom prst="rect">
            <a:avLst/>
          </a:prstGeom>
        </p:spPr>
        <p:txBody>
          <a:bodyPr wrap="square">
            <a:spAutoFit/>
          </a:bodyPr>
          <a:lstStyle/>
          <a:p>
            <a:pPr>
              <a:buClr>
                <a:srgbClr val="0070C0"/>
              </a:buClr>
              <a:buSzPct val="80000"/>
            </a:pPr>
            <a:r>
              <a:rPr lang="en-US" sz="2400" b="1" dirty="0" smtClean="0">
                <a:solidFill>
                  <a:srgbClr val="C00000"/>
                </a:solidFill>
              </a:rPr>
              <a:t>Chemical </a:t>
            </a:r>
            <a:r>
              <a:rPr lang="en-US" sz="2400" b="1" dirty="0">
                <a:solidFill>
                  <a:srgbClr val="C00000"/>
                </a:solidFill>
              </a:rPr>
              <a:t>methods</a:t>
            </a:r>
          </a:p>
          <a:p>
            <a:pPr marL="457200" indent="-457200">
              <a:buClr>
                <a:srgbClr val="0070C0"/>
              </a:buClr>
              <a:buSzPct val="80000"/>
              <a:buFont typeface="Wingdings 3" panose="05040102010807070707" pitchFamily="18" charset="2"/>
              <a:buChar char=""/>
            </a:pPr>
            <a:r>
              <a:rPr lang="en-US" sz="2400" dirty="0" smtClean="0"/>
              <a:t>An </a:t>
            </a:r>
            <a:r>
              <a:rPr lang="en-US" sz="2400" dirty="0"/>
              <a:t>IUD (intra-uterine device) is a device that is placed inside the uterus (and therefore has to be fitted by a doctor). Some types of IUD contain copper. </a:t>
            </a:r>
            <a:endParaRPr lang="en-US" sz="2400" dirty="0" smtClean="0"/>
          </a:p>
          <a:p>
            <a:pPr marL="457200" indent="-457200">
              <a:buClr>
                <a:srgbClr val="0070C0"/>
              </a:buClr>
              <a:buSzPct val="80000"/>
              <a:buFont typeface="Wingdings 3" panose="05040102010807070707" pitchFamily="18" charset="2"/>
              <a:buChar char=""/>
            </a:pPr>
            <a:r>
              <a:rPr lang="en-US" sz="2400" dirty="0" smtClean="0"/>
              <a:t>A </a:t>
            </a:r>
            <a:r>
              <a:rPr lang="en-US" sz="2400" dirty="0"/>
              <a:t>similar device, called an IUS, slowly releases hormones that prevent implantation. This interferes with the ability of sperm to find and </a:t>
            </a:r>
            <a:r>
              <a:rPr lang="en-US" sz="2400" dirty="0" err="1"/>
              <a:t>fertilise</a:t>
            </a:r>
            <a:r>
              <a:rPr lang="en-US" sz="2400" dirty="0"/>
              <a:t> an egg, and also prevents the implantation and development of any egg that does get fertilised.</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pic>
        <p:nvPicPr>
          <p:cNvPr id="44036" name="Picture 4" descr="https://cdn.vox-cdn.com/thumbor/5KJ4goR-qAuUf2Rcd93vm8r2lzc=/15x0:1018x669/1200x800/filters:focal(15x0:1018x669)/cdn.vox-cdn.com/uploads/chorus_image/image/46068770/Blausen_0585_IUD.0.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14986" y="1166937"/>
            <a:ext cx="3077493" cy="2525842"/>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Image result for i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4986" y="3839721"/>
            <a:ext cx="3077493" cy="284076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53871" y="3284984"/>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197721456"/>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34" name="Rectangle 33"/>
          <p:cNvSpPr/>
          <p:nvPr/>
        </p:nvSpPr>
        <p:spPr>
          <a:xfrm>
            <a:off x="179513" y="1124744"/>
            <a:ext cx="8640959" cy="5632311"/>
          </a:xfrm>
          <a:prstGeom prst="rect">
            <a:avLst/>
          </a:prstGeom>
        </p:spPr>
        <p:txBody>
          <a:bodyPr wrap="square">
            <a:spAutoFit/>
          </a:bodyPr>
          <a:lstStyle/>
          <a:p>
            <a:pPr>
              <a:buClr>
                <a:srgbClr val="0070C0"/>
              </a:buClr>
              <a:buSzPct val="80000"/>
            </a:pPr>
            <a:r>
              <a:rPr lang="en-US" sz="2000" b="1" dirty="0" smtClean="0">
                <a:solidFill>
                  <a:srgbClr val="C00000"/>
                </a:solidFill>
              </a:rPr>
              <a:t>Mechanical methods</a:t>
            </a:r>
            <a:endParaRPr lang="en-US" sz="2000" b="1" dirty="0">
              <a:solidFill>
                <a:srgbClr val="C00000"/>
              </a:solidFill>
            </a:endParaRPr>
          </a:p>
          <a:p>
            <a:pPr marL="342900" indent="-342900">
              <a:buClr>
                <a:srgbClr val="0070C0"/>
              </a:buClr>
              <a:buSzPct val="80000"/>
              <a:buFont typeface="Wingdings 3" panose="05040102010807070707" pitchFamily="18" charset="2"/>
              <a:buChar char=""/>
            </a:pPr>
            <a:r>
              <a:rPr lang="en-US" sz="2000" dirty="0"/>
              <a:t>Some birth control methods work by putting a barrier between the eggs and sperm. The most widely used mechanical method of birth control is a </a:t>
            </a:r>
            <a:r>
              <a:rPr lang="en-US" sz="2000" b="1" dirty="0">
                <a:solidFill>
                  <a:srgbClr val="FF0000"/>
                </a:solidFill>
              </a:rPr>
              <a:t>condom</a:t>
            </a:r>
            <a:r>
              <a:rPr lang="en-US" sz="2000" dirty="0">
                <a:solidFill>
                  <a:srgbClr val="FF0000"/>
                </a:solidFill>
              </a:rPr>
              <a:t> </a:t>
            </a:r>
            <a:r>
              <a:rPr lang="en-US" sz="2000" dirty="0"/>
              <a:t>- a thin sheath that is placed over the man’s erect penis and that stops any sperm getting into the </a:t>
            </a:r>
            <a:r>
              <a:rPr lang="en-US" sz="2000" dirty="0" smtClean="0"/>
              <a:t>woman's </a:t>
            </a:r>
            <a:r>
              <a:rPr lang="en-US" sz="2000" dirty="0"/>
              <a:t>vagina. This also has the advantage that it stops any pathogens passing between the couple, so it is good protection against the transmission of diseases such as gonorrhoea or HIV/AIDS (pages 225-226). </a:t>
            </a:r>
            <a:endParaRPr lang="en-US" sz="2000" dirty="0" smtClean="0"/>
          </a:p>
          <a:p>
            <a:pPr marL="342900" indent="-342900">
              <a:buClr>
                <a:srgbClr val="0070C0"/>
              </a:buClr>
              <a:buSzPct val="80000"/>
              <a:buFont typeface="Wingdings 3" panose="05040102010807070707" pitchFamily="18" charset="2"/>
              <a:buChar char=""/>
            </a:pPr>
            <a:r>
              <a:rPr lang="en-US" sz="2000" dirty="0" smtClean="0"/>
              <a:t>Women </a:t>
            </a:r>
            <a:r>
              <a:rPr lang="en-US" sz="2000" dirty="0"/>
              <a:t>can use a female version of a condom, called a </a:t>
            </a:r>
            <a:r>
              <a:rPr lang="en-US" sz="2000" b="1" dirty="0">
                <a:solidFill>
                  <a:srgbClr val="FF0000"/>
                </a:solidFill>
              </a:rPr>
              <a:t>femidom</a:t>
            </a:r>
            <a:r>
              <a:rPr lang="en-US" sz="2000" dirty="0"/>
              <a:t>, which is placed inside the vagina and works in a similar way.</a:t>
            </a:r>
          </a:p>
          <a:p>
            <a:pPr marL="342900" indent="-342900">
              <a:buClr>
                <a:srgbClr val="0070C0"/>
              </a:buClr>
              <a:buSzPct val="80000"/>
              <a:buFont typeface="Wingdings 3" panose="05040102010807070707" pitchFamily="18" charset="2"/>
              <a:buChar char=""/>
            </a:pPr>
            <a:r>
              <a:rPr lang="en-US" sz="2000" dirty="0"/>
              <a:t>An alternative method for a woman is to use </a:t>
            </a:r>
            <a:r>
              <a:rPr lang="en-US" sz="2000" dirty="0" smtClean="0"/>
              <a:t/>
            </a:r>
            <a:br>
              <a:rPr lang="en-US" sz="2000" dirty="0" smtClean="0"/>
            </a:br>
            <a:r>
              <a:rPr lang="en-US" sz="2000" dirty="0" smtClean="0"/>
              <a:t>a </a:t>
            </a:r>
            <a:r>
              <a:rPr lang="en-US" sz="2000" b="1" dirty="0">
                <a:solidFill>
                  <a:srgbClr val="FF0000"/>
                </a:solidFill>
              </a:rPr>
              <a:t>diaphragm</a:t>
            </a:r>
            <a:r>
              <a:rPr lang="en-US" sz="2000" dirty="0"/>
              <a:t>, sometimes called a cap. This is </a:t>
            </a:r>
            <a:r>
              <a:rPr lang="en-US" sz="2000" dirty="0" smtClean="0"/>
              <a:t/>
            </a:r>
            <a:br>
              <a:rPr lang="en-US" sz="2000" dirty="0" smtClean="0"/>
            </a:br>
            <a:r>
              <a:rPr lang="en-US" sz="2000" dirty="0" smtClean="0"/>
              <a:t>a </a:t>
            </a:r>
            <a:r>
              <a:rPr lang="en-US" sz="2000" dirty="0"/>
              <a:t>circular, slightly </a:t>
            </a:r>
            <a:r>
              <a:rPr lang="en-US" sz="2000" dirty="0" smtClean="0"/>
              <a:t>domed </a:t>
            </a:r>
            <a:r>
              <a:rPr lang="en-US" sz="2000" dirty="0"/>
              <a:t>piece of rubber which </a:t>
            </a:r>
            <a:r>
              <a:rPr lang="en-US" sz="2000" dirty="0" smtClean="0"/>
              <a:t/>
            </a:r>
            <a:br>
              <a:rPr lang="en-US" sz="2000" dirty="0" smtClean="0"/>
            </a:br>
            <a:r>
              <a:rPr lang="en-US" sz="2000" dirty="0" smtClean="0"/>
              <a:t>is </a:t>
            </a:r>
            <a:r>
              <a:rPr lang="en-US" sz="2000" dirty="0"/>
              <a:t>inserted </a:t>
            </a:r>
            <a:r>
              <a:rPr lang="en-US" sz="2000" dirty="0" smtClean="0"/>
              <a:t>into </a:t>
            </a:r>
            <a:r>
              <a:rPr lang="en-US" sz="2000" dirty="0"/>
              <a:t>the vagina and which covers the </a:t>
            </a:r>
            <a:r>
              <a:rPr lang="en-US" sz="2000" dirty="0" smtClean="0"/>
              <a:t/>
            </a:r>
            <a:br>
              <a:rPr lang="en-US" sz="2000" dirty="0" smtClean="0"/>
            </a:br>
            <a:r>
              <a:rPr lang="en-US" sz="2000" dirty="0" smtClean="0"/>
              <a:t>cervix</a:t>
            </a:r>
            <a:r>
              <a:rPr lang="en-US" sz="2000" dirty="0"/>
              <a:t>, stopping sperm getting past it </a:t>
            </a:r>
            <a:r>
              <a:rPr lang="en-US" sz="2000" dirty="0" smtClean="0"/>
              <a:t/>
            </a:r>
            <a:br>
              <a:rPr lang="en-US" sz="2000" dirty="0" smtClean="0"/>
            </a:br>
            <a:r>
              <a:rPr lang="en-US" sz="2000" dirty="0" smtClean="0"/>
              <a:t>and </a:t>
            </a:r>
            <a:r>
              <a:rPr lang="en-US" sz="2000" dirty="0"/>
              <a:t>into the uterus. To make absolutely </a:t>
            </a:r>
            <a:r>
              <a:rPr lang="en-US" sz="2000" dirty="0" smtClean="0"/>
              <a:t/>
            </a:r>
            <a:br>
              <a:rPr lang="en-US" sz="2000" dirty="0" smtClean="0"/>
            </a:br>
            <a:r>
              <a:rPr lang="en-US" sz="2000" dirty="0" smtClean="0"/>
              <a:t>sure </a:t>
            </a:r>
            <a:r>
              <a:rPr lang="en-US" sz="2000" dirty="0"/>
              <a:t>that none can squeeze past, it is a </a:t>
            </a:r>
            <a:r>
              <a:rPr lang="en-US" sz="2000" dirty="0" smtClean="0"/>
              <a:t/>
            </a:r>
            <a:br>
              <a:rPr lang="en-US" sz="2000" dirty="0" smtClean="0"/>
            </a:br>
            <a:r>
              <a:rPr lang="en-US" sz="2000" dirty="0" smtClean="0"/>
              <a:t>good </a:t>
            </a:r>
            <a:r>
              <a:rPr lang="en-US" sz="2000" dirty="0"/>
              <a:t>idea to use a spermicide cream as well.</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pic>
        <p:nvPicPr>
          <p:cNvPr id="46084" name="Picture 4" descr="http://www.soc.ucsb.edu/sexinfo/sites/default/files/files/styles/large/public/field/image/soc%20152c%20diaphragm%20pic%20%233_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4239766"/>
            <a:ext cx="2808312" cy="241555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53871" y="3246075"/>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742596898"/>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34" name="Rectangle 33"/>
          <p:cNvSpPr/>
          <p:nvPr/>
        </p:nvSpPr>
        <p:spPr>
          <a:xfrm>
            <a:off x="179513" y="1124744"/>
            <a:ext cx="8640959" cy="2554545"/>
          </a:xfrm>
          <a:prstGeom prst="rect">
            <a:avLst/>
          </a:prstGeom>
        </p:spPr>
        <p:txBody>
          <a:bodyPr wrap="square">
            <a:spAutoFit/>
          </a:bodyPr>
          <a:lstStyle/>
          <a:p>
            <a:pPr>
              <a:buClr>
                <a:srgbClr val="0070C0"/>
              </a:buClr>
              <a:buSzPct val="80000"/>
            </a:pPr>
            <a:r>
              <a:rPr lang="en-US" sz="2000" b="1" dirty="0" smtClean="0">
                <a:solidFill>
                  <a:srgbClr val="C00000"/>
                </a:solidFill>
              </a:rPr>
              <a:t>Surgical </a:t>
            </a:r>
            <a:r>
              <a:rPr lang="en-US" sz="2000" b="1" dirty="0">
                <a:solidFill>
                  <a:srgbClr val="C00000"/>
                </a:solidFill>
              </a:rPr>
              <a:t>methods</a:t>
            </a:r>
          </a:p>
          <a:p>
            <a:pPr marL="342900" indent="-342900">
              <a:buClr>
                <a:srgbClr val="0070C0"/>
              </a:buClr>
              <a:buSzPct val="80000"/>
              <a:buFont typeface="Wingdings 3" panose="05040102010807070707" pitchFamily="18" charset="2"/>
              <a:buChar char=""/>
            </a:pPr>
            <a:r>
              <a:rPr lang="en-US" sz="2000" dirty="0"/>
              <a:t>These tend to be most suitable for couples who already have as many children as they want. The operation for </a:t>
            </a:r>
            <a:r>
              <a:rPr lang="en-US" sz="2000" dirty="0" smtClean="0"/>
              <a:t>a </a:t>
            </a:r>
            <a:r>
              <a:rPr lang="en-US" sz="2000" dirty="0"/>
              <a:t>man is called a </a:t>
            </a:r>
            <a:r>
              <a:rPr lang="en-US" sz="2000" b="1" dirty="0">
                <a:solidFill>
                  <a:srgbClr val="FF0000"/>
                </a:solidFill>
              </a:rPr>
              <a:t>vasectomy</a:t>
            </a:r>
            <a:r>
              <a:rPr lang="en-US" sz="2000" dirty="0"/>
              <a:t>. It is a quick and simple </a:t>
            </a:r>
            <a:r>
              <a:rPr lang="en-US" sz="2000" dirty="0" smtClean="0"/>
              <a:t>operation</a:t>
            </a:r>
            <a:r>
              <a:rPr lang="en-US" sz="2000" dirty="0"/>
              <a:t>, usually done under local anaesthetic. The </a:t>
            </a:r>
            <a:r>
              <a:rPr lang="en-US" sz="2000" dirty="0" smtClean="0"/>
              <a:t>operation </a:t>
            </a:r>
            <a:r>
              <a:rPr lang="en-US" sz="2000" dirty="0"/>
              <a:t>for a woman usually involves a short stay in </a:t>
            </a:r>
            <a:r>
              <a:rPr lang="en-US" sz="2000" dirty="0" smtClean="0"/>
              <a:t>hospital</a:t>
            </a:r>
            <a:r>
              <a:rPr lang="en-US" sz="2000" dirty="0"/>
              <a:t>, and a general anaesthetic. </a:t>
            </a:r>
            <a:r>
              <a:rPr lang="en-US" sz="2000" dirty="0" smtClean="0"/>
              <a:t>Figure </a:t>
            </a:r>
            <a:r>
              <a:rPr lang="en-US" sz="2000" dirty="0"/>
              <a:t>17.22 shows </a:t>
            </a:r>
            <a:r>
              <a:rPr lang="en-US" sz="2000" dirty="0" smtClean="0"/>
              <a:t>what </a:t>
            </a:r>
            <a:r>
              <a:rPr lang="en-US" sz="2000" dirty="0"/>
              <a:t>the operations entail.</a:t>
            </a:r>
          </a:p>
          <a:p>
            <a:pPr marL="342900" indent="-342900">
              <a:buClr>
                <a:srgbClr val="0070C0"/>
              </a:buClr>
              <a:buSzPct val="80000"/>
              <a:buFont typeface="Wingdings 3" panose="05040102010807070707" pitchFamily="18" charset="2"/>
              <a:buChar char=""/>
            </a:pPr>
            <a:r>
              <a:rPr lang="en-US" sz="2000" dirty="0"/>
              <a:t>The various methods of birth control, and their advantages and disadvantages, are </a:t>
            </a:r>
            <a:r>
              <a:rPr lang="en-US" sz="2000" dirty="0" err="1"/>
              <a:t>summarised</a:t>
            </a:r>
            <a:r>
              <a:rPr lang="en-US" sz="2000" dirty="0"/>
              <a:t> in Table 17.1.</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5505" r="1176" b="12167"/>
          <a:stretch/>
        </p:blipFill>
        <p:spPr>
          <a:xfrm>
            <a:off x="2699792" y="3816688"/>
            <a:ext cx="6190777" cy="2852672"/>
          </a:xfrm>
          <a:prstGeom prst="rect">
            <a:avLst/>
          </a:prstGeom>
        </p:spPr>
      </p:pic>
      <p:sp>
        <p:nvSpPr>
          <p:cNvPr id="3" name="TextBox 2"/>
          <p:cNvSpPr txBox="1"/>
          <p:nvPr/>
        </p:nvSpPr>
        <p:spPr>
          <a:xfrm>
            <a:off x="1043608" y="3798819"/>
            <a:ext cx="1800199" cy="1384995"/>
          </a:xfrm>
          <a:prstGeom prst="rect">
            <a:avLst/>
          </a:prstGeom>
          <a:solidFill>
            <a:schemeClr val="bg1"/>
          </a:solidFill>
        </p:spPr>
        <p:txBody>
          <a:bodyPr wrap="square" lIns="0" tIns="0" rIns="0" bIns="0" rtlCol="0">
            <a:spAutoFit/>
          </a:bodyPr>
          <a:lstStyle/>
          <a:p>
            <a:r>
              <a:rPr lang="en-US" b="1" dirty="0" smtClean="0"/>
              <a:t>Vasectomy</a:t>
            </a:r>
          </a:p>
          <a:p>
            <a:endParaRPr lang="en-US" dirty="0"/>
          </a:p>
          <a:p>
            <a:r>
              <a:rPr lang="en-US" dirty="0" smtClean="0"/>
              <a:t>Sperm ducts cut and the cut ends tied</a:t>
            </a:r>
            <a:endParaRPr lang="en-US" dirty="0"/>
          </a:p>
        </p:txBody>
      </p:sp>
      <p:sp>
        <p:nvSpPr>
          <p:cNvPr id="4" name="TextBox 3"/>
          <p:cNvSpPr txBox="1"/>
          <p:nvPr/>
        </p:nvSpPr>
        <p:spPr>
          <a:xfrm>
            <a:off x="5219116" y="3804791"/>
            <a:ext cx="3449662" cy="276999"/>
          </a:xfrm>
          <a:prstGeom prst="rect">
            <a:avLst/>
          </a:prstGeom>
          <a:solidFill>
            <a:schemeClr val="bg1"/>
          </a:solidFill>
        </p:spPr>
        <p:txBody>
          <a:bodyPr wrap="none" lIns="0" tIns="0" rIns="0" bIns="0" rtlCol="0">
            <a:spAutoFit/>
          </a:bodyPr>
          <a:lstStyle/>
          <a:p>
            <a:r>
              <a:rPr lang="en-US" b="1" dirty="0" smtClean="0"/>
              <a:t>Surgical cutting of the oviducts</a:t>
            </a:r>
          </a:p>
        </p:txBody>
      </p:sp>
      <p:sp>
        <p:nvSpPr>
          <p:cNvPr id="5" name="TextBox 4"/>
          <p:cNvSpPr txBox="1"/>
          <p:nvPr/>
        </p:nvSpPr>
        <p:spPr>
          <a:xfrm>
            <a:off x="5220072" y="5599019"/>
            <a:ext cx="1296144" cy="830997"/>
          </a:xfrm>
          <a:prstGeom prst="rect">
            <a:avLst/>
          </a:prstGeom>
          <a:solidFill>
            <a:schemeClr val="bg1"/>
          </a:solidFill>
        </p:spPr>
        <p:txBody>
          <a:bodyPr wrap="square" lIns="0" tIns="0" rIns="0" bIns="0" rtlCol="0">
            <a:spAutoFit/>
          </a:bodyPr>
          <a:lstStyle/>
          <a:p>
            <a:r>
              <a:rPr lang="en-US" dirty="0" smtClean="0"/>
              <a:t>Oviducts cut and the cut ends tied</a:t>
            </a:r>
          </a:p>
        </p:txBody>
      </p:sp>
      <p:sp>
        <p:nvSpPr>
          <p:cNvPr id="10" name="Rectangle 9"/>
          <p:cNvSpPr/>
          <p:nvPr/>
        </p:nvSpPr>
        <p:spPr>
          <a:xfrm>
            <a:off x="215516" y="6053807"/>
            <a:ext cx="3168352" cy="615553"/>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sz="2000" b="1" dirty="0"/>
              <a:t>Figure </a:t>
            </a:r>
            <a:r>
              <a:rPr lang="en-US" sz="2000" b="1" dirty="0" smtClean="0"/>
              <a:t>17.22 – </a:t>
            </a:r>
            <a:r>
              <a:rPr lang="en-US" sz="2000" dirty="0" smtClean="0"/>
              <a:t>Surgical methods of birth control</a:t>
            </a:r>
            <a:endParaRPr lang="en-GB" sz="2000" dirty="0"/>
          </a:p>
        </p:txBody>
      </p:sp>
      <p:sp>
        <p:nvSpPr>
          <p:cNvPr id="11" name="TextBox 10">
            <a:hlinkClick r:id="rId4" action="ppaction://hlinksldjump"/>
          </p:cNvPr>
          <p:cNvSpPr txBox="1"/>
          <p:nvPr/>
        </p:nvSpPr>
        <p:spPr>
          <a:xfrm>
            <a:off x="8353871" y="2958043"/>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182943609"/>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789220086"/>
              </p:ext>
            </p:extLst>
          </p:nvPr>
        </p:nvGraphicFramePr>
        <p:xfrm>
          <a:off x="204192" y="1131952"/>
          <a:ext cx="8688288" cy="5278120"/>
        </p:xfrm>
        <a:graphic>
          <a:graphicData uri="http://schemas.openxmlformats.org/drawingml/2006/table">
            <a:tbl>
              <a:tblPr firstRow="1" bandRow="1">
                <a:tableStyleId>{10A1B5D5-9B99-4C35-A422-299274C87663}</a:tableStyleId>
              </a:tblPr>
              <a:tblGrid>
                <a:gridCol w="1487488"/>
                <a:gridCol w="3096344"/>
                <a:gridCol w="4104456"/>
              </a:tblGrid>
              <a:tr h="370840">
                <a:tc>
                  <a:txBody>
                    <a:bodyPr/>
                    <a:lstStyle/>
                    <a:p>
                      <a:r>
                        <a:rPr lang="en-US" sz="1600" dirty="0" smtClean="0">
                          <a:latin typeface="Arial" panose="020B0604020202020204" pitchFamily="34" charset="0"/>
                          <a:cs typeface="Arial" panose="020B0604020202020204" pitchFamily="34" charset="0"/>
                        </a:rPr>
                        <a:t>Method</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How it works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Advantages</a:t>
                      </a:r>
                      <a:r>
                        <a:rPr lang="en-US" sz="1600" baseline="0" dirty="0" smtClean="0">
                          <a:latin typeface="Arial" panose="020B0604020202020204" pitchFamily="34" charset="0"/>
                          <a:cs typeface="Arial" panose="020B0604020202020204" pitchFamily="34" charset="0"/>
                        </a:rPr>
                        <a:t> and Disadvantages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Condom</a:t>
                      </a:r>
                    </a:p>
                    <a:p>
                      <a:r>
                        <a:rPr lang="en-US" sz="1600" dirty="0" smtClean="0">
                          <a:latin typeface="Arial" panose="020B0604020202020204" pitchFamily="34" charset="0"/>
                          <a:cs typeface="Arial" panose="020B0604020202020204" pitchFamily="34" charset="0"/>
                        </a:rPr>
                        <a:t>(mechanical)</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The condom is placed over the erect penis. It traps semen as it is released, stopping it from entering the vagina.</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This is a very safe method of contraception if used correctly, but care must be taken that no semen is allowed to escape before it is put on or after it is removed. It can also help to prevent the transfer of infection, such as gonorrhoea and HIV, from one partner to another.</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Diaphragm, or cap (mechanical)</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The diaphragm is a circular sheet of rubber, which is placed over the cervix, at the top of the vagina. Spermicidal (sperm-killing) cream is first applied round its edges. Sperm deposited in the vagina cannot get past the diaphragm into the uterus.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This is an effective method, if used and fitted correctly. Fitting must be done by a doctor, but after that a woman can put her own diaphragm in and take it out as needed.</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Spermicides</a:t>
                      </a:r>
                    </a:p>
                    <a:p>
                      <a:r>
                        <a:rPr lang="en-US" sz="1600" dirty="0" smtClean="0">
                          <a:latin typeface="Arial" panose="020B0604020202020204" pitchFamily="34" charset="0"/>
                          <a:cs typeface="Arial" panose="020B0604020202020204" pitchFamily="34" charset="0"/>
                        </a:rPr>
                        <a:t>(chemical)</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Spermicidal cream in the vagina kills sperm.</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This is quite easy to use. It is only effective, however, if used in combination with another method, such as the diaphragm.</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Rectangle 10"/>
          <p:cNvSpPr/>
          <p:nvPr/>
        </p:nvSpPr>
        <p:spPr>
          <a:xfrm>
            <a:off x="1835696" y="6433591"/>
            <a:ext cx="5256584"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Table 17.1</a:t>
            </a:r>
            <a:r>
              <a:rPr lang="en-US" sz="2000" dirty="0"/>
              <a:t> </a:t>
            </a:r>
            <a:r>
              <a:rPr lang="en-US" sz="2000" dirty="0" smtClean="0"/>
              <a:t>- Some </a:t>
            </a:r>
            <a:r>
              <a:rPr lang="en-US" sz="2000" dirty="0"/>
              <a:t>methods of birth control.</a:t>
            </a:r>
            <a:endParaRPr lang="en-GB" sz="2000" dirty="0"/>
          </a:p>
        </p:txBody>
      </p:sp>
      <p:sp>
        <p:nvSpPr>
          <p:cNvPr id="12" name="TextBox 11">
            <a:hlinkClick r:id="rId3" action="ppaction://hlinksldjump"/>
          </p:cNvPr>
          <p:cNvSpPr txBox="1"/>
          <p:nvPr/>
        </p:nvSpPr>
        <p:spPr>
          <a:xfrm>
            <a:off x="8353871" y="4614227"/>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133517228"/>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693806854"/>
              </p:ext>
            </p:extLst>
          </p:nvPr>
        </p:nvGraphicFramePr>
        <p:xfrm>
          <a:off x="204192" y="1131952"/>
          <a:ext cx="8688288" cy="5491480"/>
        </p:xfrm>
        <a:graphic>
          <a:graphicData uri="http://schemas.openxmlformats.org/drawingml/2006/table">
            <a:tbl>
              <a:tblPr firstRow="1" bandRow="1">
                <a:tableStyleId>{10A1B5D5-9B99-4C35-A422-299274C87663}</a:tableStyleId>
              </a:tblPr>
              <a:tblGrid>
                <a:gridCol w="1415480"/>
                <a:gridCol w="3456384"/>
                <a:gridCol w="3816424"/>
              </a:tblGrid>
              <a:tr h="370840">
                <a:tc>
                  <a:txBody>
                    <a:bodyPr/>
                    <a:lstStyle/>
                    <a:p>
                      <a:r>
                        <a:rPr lang="en-US" sz="1590" dirty="0" smtClean="0">
                          <a:latin typeface="Arial" panose="020B0604020202020204" pitchFamily="34" charset="0"/>
                          <a:cs typeface="Arial" panose="020B0604020202020204" pitchFamily="34" charset="0"/>
                        </a:rPr>
                        <a:t>Method</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How it works</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Advantages</a:t>
                      </a:r>
                      <a:r>
                        <a:rPr lang="en-US" sz="1590" baseline="0" dirty="0" smtClean="0">
                          <a:latin typeface="Arial" panose="020B0604020202020204" pitchFamily="34" charset="0"/>
                          <a:cs typeface="Arial" panose="020B0604020202020204" pitchFamily="34" charset="0"/>
                        </a:rPr>
                        <a:t> and Disadvantages</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590" dirty="0" smtClean="0">
                          <a:latin typeface="Arial" panose="020B0604020202020204" pitchFamily="34" charset="0"/>
                          <a:cs typeface="Arial" panose="020B0604020202020204" pitchFamily="34" charset="0"/>
                        </a:rPr>
                        <a:t>The pill or oral</a:t>
                      </a:r>
                    </a:p>
                    <a:p>
                      <a:r>
                        <a:rPr lang="en-US" sz="1590" dirty="0" smtClean="0">
                          <a:latin typeface="Arial" panose="020B0604020202020204" pitchFamily="34" charset="0"/>
                          <a:cs typeface="Arial" panose="020B0604020202020204" pitchFamily="34" charset="0"/>
                        </a:rPr>
                        <a:t>contraceptive</a:t>
                      </a:r>
                    </a:p>
                    <a:p>
                      <a:r>
                        <a:rPr lang="en-US" sz="1590" dirty="0" smtClean="0">
                          <a:latin typeface="Arial" panose="020B0604020202020204" pitchFamily="34" charset="0"/>
                          <a:cs typeface="Arial" panose="020B0604020202020204" pitchFamily="34" charset="0"/>
                        </a:rPr>
                        <a:t>(chemical)</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The pill contains the female sex hormones oestrogen and progesterone. One pill is taken every day. The hormones are like those that are made when a woman is pregnant, and stop egg production.</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This is a very effective method, so long as the pills are taken at the right time. However, some women do experience unpleasant side-effects, and it is important that women on the pill have regular check-ups with their doctor.</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590" dirty="0" err="1" smtClean="0">
                          <a:latin typeface="Arial" panose="020B0604020202020204" pitchFamily="34" charset="0"/>
                          <a:cs typeface="Arial" panose="020B0604020202020204" pitchFamily="34" charset="0"/>
                        </a:rPr>
                        <a:t>Sterilisation</a:t>
                      </a:r>
                      <a:r>
                        <a:rPr lang="en-US" sz="1590" dirty="0" smtClean="0">
                          <a:latin typeface="Arial" panose="020B0604020202020204" pitchFamily="34" charset="0"/>
                          <a:cs typeface="Arial" panose="020B0604020202020204" pitchFamily="34" charset="0"/>
                        </a:rPr>
                        <a:t> (surgical)</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In a man, the sperm ducts are cut or tied, stopping sperm from travelling from the testes to the penis. In a woman, the oviducts are cut or tied, stopping eggs from travelling down the oviducts.</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An extremely sure method of contraception, with no side-effects. However, the tubes often cannot be re-opened if the person later decides that they do want to have children, so it is not a method for young people.</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590" dirty="0" smtClean="0">
                          <a:latin typeface="Arial" panose="020B0604020202020204" pitchFamily="34" charset="0"/>
                          <a:cs typeface="Arial" panose="020B0604020202020204" pitchFamily="34" charset="0"/>
                        </a:rPr>
                        <a:t>Natural</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The woman keeps a careful record of her menstrual cycle over several months, so that she can predict roughly when an egg is likely to be present in her oviducts. She must avoid sexual intercourse for several days around this time.</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90" dirty="0" smtClean="0">
                          <a:latin typeface="Arial" panose="020B0604020202020204" pitchFamily="34" charset="0"/>
                          <a:cs typeface="Arial" panose="020B0604020202020204" pitchFamily="34" charset="0"/>
                        </a:rPr>
                        <a:t>This is a very unsafe method, because it is never possible to be 100% certain when ovulation is going to happen. Nevertheless, it is used by many people who do not want to use one of the other contraceptive methods.</a:t>
                      </a:r>
                      <a:endParaRPr lang="en-US" sz="159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Box 4">
            <a:hlinkClick r:id="rId3" action="ppaction://hlinksldjump"/>
          </p:cNvPr>
          <p:cNvSpPr txBox="1"/>
          <p:nvPr/>
        </p:nvSpPr>
        <p:spPr>
          <a:xfrm>
            <a:off x="8353871" y="2814027"/>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295477710"/>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34" name="Rectangle 33"/>
          <p:cNvSpPr/>
          <p:nvPr/>
        </p:nvSpPr>
        <p:spPr>
          <a:xfrm>
            <a:off x="179513" y="1124744"/>
            <a:ext cx="5184575" cy="5647700"/>
          </a:xfrm>
          <a:prstGeom prst="rect">
            <a:avLst/>
          </a:prstGeom>
        </p:spPr>
        <p:txBody>
          <a:bodyPr wrap="square">
            <a:spAutoFit/>
          </a:bodyPr>
          <a:lstStyle/>
          <a:p>
            <a:pPr>
              <a:buClr>
                <a:srgbClr val="0070C0"/>
              </a:buClr>
              <a:buSzPct val="80000"/>
            </a:pPr>
            <a:r>
              <a:rPr lang="en-US" sz="1900" b="1" dirty="0" smtClean="0">
                <a:solidFill>
                  <a:srgbClr val="C00000"/>
                </a:solidFill>
              </a:rPr>
              <a:t>Increasing </a:t>
            </a:r>
            <a:r>
              <a:rPr lang="en-US" sz="1900" b="1" dirty="0">
                <a:solidFill>
                  <a:srgbClr val="C00000"/>
                </a:solidFill>
              </a:rPr>
              <a:t>fertility</a:t>
            </a:r>
          </a:p>
          <a:p>
            <a:pPr marL="342900" indent="-342900">
              <a:buClr>
                <a:srgbClr val="0070C0"/>
              </a:buClr>
              <a:buSzPct val="80000"/>
              <a:buFont typeface="Wingdings 3" panose="05040102010807070707" pitchFamily="18" charset="2"/>
              <a:buChar char=""/>
            </a:pPr>
            <a:r>
              <a:rPr lang="en-US" sz="1900" dirty="0"/>
              <a:t>Whereas many couples want to use birth control methods to limit the number of children that they have, others have the opposite problem - they are not able to have children. </a:t>
            </a:r>
            <a:r>
              <a:rPr lang="en-US" sz="1900" dirty="0" smtClean="0"/>
              <a:t>The </a:t>
            </a:r>
            <a:r>
              <a:rPr lang="en-US" sz="1900" dirty="0"/>
              <a:t>problem that is causing the couple’s infertility may be in the man or in the woman. For example, the man may not be producing healthy sperm. </a:t>
            </a:r>
          </a:p>
          <a:p>
            <a:pPr marL="342900" indent="-342900">
              <a:buClr>
                <a:srgbClr val="0070C0"/>
              </a:buClr>
              <a:buSzPct val="80000"/>
              <a:buFont typeface="Wingdings 3" panose="05040102010807070707" pitchFamily="18" charset="2"/>
              <a:buChar char=""/>
            </a:pPr>
            <a:r>
              <a:rPr lang="en-US" sz="1900" dirty="0"/>
              <a:t>If this is the case, then the couple may decide that they will have a baby using sperm from another man. Sperm from a donor is collected in a clinic, and can be stored at a low temperature for many months or even years. </a:t>
            </a:r>
            <a:endParaRPr lang="en-US" sz="1900" dirty="0" smtClean="0"/>
          </a:p>
          <a:p>
            <a:pPr marL="342900" indent="-342900">
              <a:buClr>
                <a:srgbClr val="0070C0"/>
              </a:buClr>
              <a:buSzPct val="80000"/>
              <a:buFont typeface="Wingdings 3" panose="05040102010807070707" pitchFamily="18" charset="2"/>
              <a:buChar char=""/>
            </a:pPr>
            <a:r>
              <a:rPr lang="en-US" sz="1900" dirty="0" smtClean="0"/>
              <a:t>The </a:t>
            </a:r>
            <a:r>
              <a:rPr lang="en-US" sz="1900" dirty="0"/>
              <a:t>woman can then attend the clinic, and some of the sperm can be placed into her vagina. This is called artificial insemination (AI</a:t>
            </a:r>
            <a:r>
              <a:rPr lang="en-US" sz="1900" dirty="0" smtClean="0"/>
              <a:t>).</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5364088" y="4359295"/>
            <a:ext cx="3528392" cy="166199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b="1" dirty="0" smtClean="0"/>
              <a:t>Figure </a:t>
            </a:r>
            <a:r>
              <a:rPr lang="en-US" b="1" dirty="0"/>
              <a:t>17.23 </a:t>
            </a:r>
            <a:r>
              <a:rPr lang="en-US" b="1" dirty="0" smtClean="0"/>
              <a:t>- </a:t>
            </a:r>
            <a:r>
              <a:rPr lang="en-US" dirty="0" smtClean="0"/>
              <a:t>This </a:t>
            </a:r>
            <a:r>
              <a:rPr lang="en-US" dirty="0"/>
              <a:t>egg is about to be fertilised during IVF</a:t>
            </a:r>
            <a:r>
              <a:rPr lang="en-US" dirty="0" smtClean="0"/>
              <a:t>. You </a:t>
            </a:r>
            <a:r>
              <a:rPr lang="en-US" dirty="0"/>
              <a:t>can just make </a:t>
            </a:r>
            <a:r>
              <a:rPr lang="en-US" dirty="0" smtClean="0"/>
              <a:t>out </a:t>
            </a:r>
            <a:r>
              <a:rPr lang="en-US" dirty="0"/>
              <a:t>the two nuclei - one from the sperm and one from the egg - beginning to </a:t>
            </a:r>
            <a:r>
              <a:rPr lang="en-US" dirty="0" smtClean="0"/>
              <a:t>fuse </a:t>
            </a:r>
            <a:r>
              <a:rPr lang="en-US" dirty="0"/>
              <a:t>together.</a:t>
            </a: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3775" t="6088" r="16926" b="7186"/>
          <a:stretch/>
        </p:blipFill>
        <p:spPr>
          <a:xfrm>
            <a:off x="5364088" y="1124744"/>
            <a:ext cx="3528392" cy="3167534"/>
          </a:xfrm>
          <a:prstGeom prst="rect">
            <a:avLst/>
          </a:prstGeom>
        </p:spPr>
      </p:pic>
      <p:sp>
        <p:nvSpPr>
          <p:cNvPr id="9" name="TextBox 8">
            <a:hlinkClick r:id="rId4" action="ppaction://hlinksldjump"/>
          </p:cNvPr>
          <p:cNvSpPr txBox="1"/>
          <p:nvPr/>
        </p:nvSpPr>
        <p:spPr>
          <a:xfrm>
            <a:off x="8353871" y="5838363"/>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3457854256"/>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34" name="Rectangle 33"/>
          <p:cNvSpPr/>
          <p:nvPr/>
        </p:nvSpPr>
        <p:spPr>
          <a:xfrm>
            <a:off x="179513" y="1124744"/>
            <a:ext cx="6048671" cy="5647700"/>
          </a:xfrm>
          <a:prstGeom prst="rect">
            <a:avLst/>
          </a:prstGeom>
        </p:spPr>
        <p:txBody>
          <a:bodyPr wrap="square">
            <a:spAutoFit/>
          </a:bodyPr>
          <a:lstStyle/>
          <a:p>
            <a:pPr>
              <a:buClr>
                <a:srgbClr val="0070C0"/>
              </a:buClr>
              <a:buSzPct val="80000"/>
            </a:pPr>
            <a:r>
              <a:rPr lang="en-US" sz="1900" b="1" dirty="0" smtClean="0">
                <a:solidFill>
                  <a:srgbClr val="C00000"/>
                </a:solidFill>
              </a:rPr>
              <a:t>Increasing </a:t>
            </a:r>
            <a:r>
              <a:rPr lang="en-US" sz="1900" b="1" dirty="0">
                <a:solidFill>
                  <a:srgbClr val="C00000"/>
                </a:solidFill>
              </a:rPr>
              <a:t>fertility</a:t>
            </a:r>
          </a:p>
          <a:p>
            <a:pPr marL="342900" indent="-342900">
              <a:buClr>
                <a:srgbClr val="0070C0"/>
              </a:buClr>
              <a:buSzPct val="80000"/>
              <a:buFont typeface="Wingdings 3" panose="05040102010807070707" pitchFamily="18" charset="2"/>
              <a:buChar char=""/>
            </a:pPr>
            <a:r>
              <a:rPr lang="en-US" sz="1900" dirty="0" smtClean="0"/>
              <a:t>This </a:t>
            </a:r>
            <a:r>
              <a:rPr lang="en-US" sz="1900" dirty="0"/>
              <a:t>may be a real help to a couple, as it allows them to have a child that they could not otherwise have. However, they need to think very carefully about this before they go ahead, and make sure that they are both happy with the idea. </a:t>
            </a:r>
            <a:endParaRPr lang="en-US" sz="1900" dirty="0" smtClean="0"/>
          </a:p>
          <a:p>
            <a:pPr marL="342900" indent="-342900">
              <a:buClr>
                <a:srgbClr val="0070C0"/>
              </a:buClr>
              <a:buSzPct val="80000"/>
              <a:buFont typeface="Wingdings 3" panose="05040102010807070707" pitchFamily="18" charset="2"/>
              <a:buChar char=""/>
            </a:pPr>
            <a:r>
              <a:rPr lang="en-US" sz="1900" dirty="0" smtClean="0"/>
              <a:t>The </a:t>
            </a:r>
            <a:r>
              <a:rPr lang="en-US" sz="1900" dirty="0"/>
              <a:t>man has to be able to accept that the child they have is not biologically his. Problems can also be caused when the child grows up and wants to know who his or her biological father is. It can be very difficult for a young person not to know this, so some people think that the identity of the sperm donor should be given to the child. </a:t>
            </a:r>
            <a:endParaRPr lang="en-US" sz="1900" dirty="0" smtClean="0"/>
          </a:p>
          <a:p>
            <a:pPr marL="342900" indent="-342900">
              <a:buClr>
                <a:srgbClr val="0070C0"/>
              </a:buClr>
              <a:buSzPct val="80000"/>
              <a:buFont typeface="Wingdings 3" panose="05040102010807070707" pitchFamily="18" charset="2"/>
              <a:buChar char=""/>
            </a:pPr>
            <a:r>
              <a:rPr lang="en-US" sz="1900" dirty="0" smtClean="0"/>
              <a:t>Others</a:t>
            </a:r>
            <a:r>
              <a:rPr lang="en-US" sz="1900" dirty="0"/>
              <a:t>, however, think this may cause more problems than it solves, because one sperm donor could end up being the father of many children. Indeed, fewer people would be likely to become sperm donors in many countries if this information was freely available</a:t>
            </a:r>
            <a:r>
              <a:rPr lang="en-US" sz="1900" dirty="0" smtClean="0"/>
              <a:t>.</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pic>
        <p:nvPicPr>
          <p:cNvPr id="48132" name="Picture 4" descr="http://www.rolereboot.org/wp-content/uploads/2017/02/Sperm-Donor-631x42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28184" y="1124745"/>
            <a:ext cx="2604256" cy="2000250"/>
          </a:xfrm>
          <a:prstGeom prst="rect">
            <a:avLst/>
          </a:prstGeom>
          <a:noFill/>
          <a:extLst>
            <a:ext uri="{909E8E84-426E-40DD-AFC4-6F175D3DCCD1}">
              <a14:hiddenFill xmlns:a14="http://schemas.microsoft.com/office/drawing/2010/main">
                <a:solidFill>
                  <a:srgbClr val="FFFFFF"/>
                </a:solidFill>
              </a14:hiddenFill>
            </a:ext>
          </a:extLst>
        </p:spPr>
      </p:pic>
      <p:pic>
        <p:nvPicPr>
          <p:cNvPr id="48134" name="Picture 6" descr="Image result for sperm don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9699" t="17272" b="11173"/>
          <a:stretch/>
        </p:blipFill>
        <p:spPr bwMode="auto">
          <a:xfrm>
            <a:off x="6228184" y="5026627"/>
            <a:ext cx="2609192" cy="15707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sperm don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7272" r="50423" b="11173"/>
          <a:stretch/>
        </p:blipFill>
        <p:spPr bwMode="auto">
          <a:xfrm>
            <a:off x="6228184" y="3278499"/>
            <a:ext cx="2604256" cy="159066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353871" y="2453987"/>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428729938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17.4 – Birth Control - Mechanical</a:t>
            </a:r>
            <a:endParaRPr lang="en-US" sz="4000" dirty="0"/>
          </a:p>
        </p:txBody>
      </p:sp>
      <p:sp>
        <p:nvSpPr>
          <p:cNvPr id="34" name="Rectangle 33"/>
          <p:cNvSpPr/>
          <p:nvPr/>
        </p:nvSpPr>
        <p:spPr>
          <a:xfrm>
            <a:off x="179513" y="1124744"/>
            <a:ext cx="8640959" cy="5647700"/>
          </a:xfrm>
          <a:prstGeom prst="rect">
            <a:avLst/>
          </a:prstGeom>
        </p:spPr>
        <p:txBody>
          <a:bodyPr wrap="square">
            <a:spAutoFit/>
          </a:bodyPr>
          <a:lstStyle/>
          <a:p>
            <a:pPr>
              <a:buClr>
                <a:srgbClr val="0070C0"/>
              </a:buClr>
              <a:buSzPct val="80000"/>
            </a:pPr>
            <a:r>
              <a:rPr lang="en-US" sz="1900" b="1" dirty="0" smtClean="0">
                <a:solidFill>
                  <a:srgbClr val="C00000"/>
                </a:solidFill>
              </a:rPr>
              <a:t>Increasing </a:t>
            </a:r>
            <a:r>
              <a:rPr lang="en-US" sz="1900" b="1" dirty="0">
                <a:solidFill>
                  <a:srgbClr val="C00000"/>
                </a:solidFill>
              </a:rPr>
              <a:t>fertility</a:t>
            </a:r>
          </a:p>
          <a:p>
            <a:pPr marL="342900" indent="-342900">
              <a:buClr>
                <a:srgbClr val="0070C0"/>
              </a:buClr>
              <a:buSzPct val="80000"/>
              <a:buFont typeface="Wingdings 3" panose="05040102010807070707" pitchFamily="18" charset="2"/>
              <a:buChar char=""/>
            </a:pPr>
            <a:r>
              <a:rPr lang="en-US" sz="1900" dirty="0" smtClean="0"/>
              <a:t>Another </a:t>
            </a:r>
            <a:r>
              <a:rPr lang="en-US" sz="1900" dirty="0"/>
              <a:t>way in which an infertile couple can be helped is using fertility drugs. This method is used when the woman is not producing enough eggs. She is given hormones, including FSH, that cause her to produce eggs. </a:t>
            </a:r>
            <a:endParaRPr lang="en-US" sz="1900" dirty="0" smtClean="0"/>
          </a:p>
          <a:p>
            <a:pPr marL="342900" indent="-342900">
              <a:buClr>
                <a:srgbClr val="0070C0"/>
              </a:buClr>
              <a:buSzPct val="80000"/>
              <a:buFont typeface="Wingdings 3" panose="05040102010807070707" pitchFamily="18" charset="2"/>
              <a:buChar char=""/>
            </a:pPr>
            <a:r>
              <a:rPr lang="en-US" sz="1900" dirty="0" smtClean="0"/>
              <a:t>Sometimes</a:t>
            </a:r>
            <a:r>
              <a:rPr lang="en-US" sz="1900" dirty="0"/>
              <a:t>, these are simply allowed to be released into the oviducts in the normal way. Sometimes, they are removed from her ovaries just before they are due to be released, and placed in a warm liquid in a </a:t>
            </a:r>
            <a:r>
              <a:rPr lang="en-US" sz="1900" dirty="0" smtClean="0"/>
              <a:t>Petri dish</a:t>
            </a:r>
            <a:r>
              <a:rPr lang="en-US" sz="1900" dirty="0"/>
              <a:t>. Some of her partners sperm are then added, am fertilisation takes place in the dish. This is called in </a:t>
            </a:r>
            <a:r>
              <a:rPr lang="en-US" sz="1900" b="1" dirty="0">
                <a:solidFill>
                  <a:srgbClr val="FF0000"/>
                </a:solidFill>
              </a:rPr>
              <a:t>fertilisation </a:t>
            </a:r>
            <a:r>
              <a:rPr lang="en-US" sz="1900" dirty="0"/>
              <a:t>or IVF (‘in vitro’ means ‘in glass</a:t>
            </a:r>
            <a:r>
              <a:rPr lang="en-US" sz="1900" dirty="0" smtClean="0"/>
              <a:t>’) (</a:t>
            </a:r>
            <a:r>
              <a:rPr lang="en-US" sz="1900" dirty="0"/>
              <a:t>Figure 17.23). Two or three of the resulting zygotes. then placed into her uterus, where they develop in </a:t>
            </a:r>
            <a:r>
              <a:rPr lang="en-US" sz="1900" dirty="0" smtClean="0"/>
              <a:t>the </a:t>
            </a:r>
            <a:r>
              <a:rPr lang="en-US" sz="1900" dirty="0"/>
              <a:t>usual way.</a:t>
            </a:r>
          </a:p>
          <a:p>
            <a:pPr marL="342900" indent="-342900">
              <a:buClr>
                <a:srgbClr val="0070C0"/>
              </a:buClr>
              <a:buSzPct val="80000"/>
              <a:buFont typeface="Wingdings 3" panose="05040102010807070707" pitchFamily="18" charset="2"/>
              <a:buChar char=""/>
            </a:pPr>
            <a:r>
              <a:rPr lang="en-US" sz="1900" dirty="0"/>
              <a:t>This method is quite expensive, and some people think that it should not be freely available to anyone who wants it. Others think that the inability to have children can be so devastating to a couple that they should receive the treatment free of charge. The treatment is not always successful, and may have to be repeated many times before a woman becomes pregnant. Another problem is that, while usually only one of the embryos develops, sometimes two or three do, so that the couple might have twins or triplets when they really only wanted one child.</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224</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sldjump"/>
          </p:cNvPr>
          <p:cNvSpPr txBox="1"/>
          <p:nvPr/>
        </p:nvSpPr>
        <p:spPr>
          <a:xfrm>
            <a:off x="8353871" y="980728"/>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972252034"/>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179513" y="1124744"/>
            <a:ext cx="4176463" cy="3893374"/>
          </a:xfrm>
          <a:prstGeom prst="rect">
            <a:avLst/>
          </a:prstGeom>
        </p:spPr>
        <p:txBody>
          <a:bodyPr wrap="square">
            <a:spAutoFit/>
          </a:bodyPr>
          <a:lstStyle/>
          <a:p>
            <a:pPr>
              <a:buClr>
                <a:srgbClr val="0070C0"/>
              </a:buClr>
              <a:buSzPct val="80000"/>
            </a:pPr>
            <a:r>
              <a:rPr lang="en-US" sz="1900" b="1" dirty="0" smtClean="0">
                <a:solidFill>
                  <a:srgbClr val="C00000"/>
                </a:solidFill>
              </a:rPr>
              <a:t>Increasing </a:t>
            </a:r>
            <a:r>
              <a:rPr lang="en-US" sz="1900" b="1" dirty="0">
                <a:solidFill>
                  <a:srgbClr val="C00000"/>
                </a:solidFill>
              </a:rPr>
              <a:t>fertility</a:t>
            </a:r>
          </a:p>
          <a:p>
            <a:pPr marL="342900" indent="-342900">
              <a:buClr>
                <a:srgbClr val="0070C0"/>
              </a:buClr>
              <a:buSzPct val="80000"/>
              <a:buFont typeface="Wingdings 3" panose="05040102010807070707" pitchFamily="18" charset="2"/>
              <a:buChar char=""/>
            </a:pPr>
            <a:r>
              <a:rPr lang="en-US" sz="1900" dirty="0" smtClean="0"/>
              <a:t>Sexually </a:t>
            </a:r>
            <a:r>
              <a:rPr lang="en-US" sz="1900" dirty="0"/>
              <a:t>transmitted infections are caused by bacteria </a:t>
            </a:r>
            <a:r>
              <a:rPr lang="en-US" sz="1900" dirty="0" smtClean="0"/>
              <a:t>or </a:t>
            </a:r>
            <a:r>
              <a:rPr lang="en-US" sz="1900" dirty="0"/>
              <a:t>viruses that can be passed from one person to mother during sexual intercourse. By far the most </a:t>
            </a:r>
            <a:r>
              <a:rPr lang="en-US" sz="1900" dirty="0" smtClean="0"/>
              <a:t>important </a:t>
            </a:r>
            <a:r>
              <a:rPr lang="en-US" sz="1900" dirty="0"/>
              <a:t>of these infections is HIV/AIDS.</a:t>
            </a:r>
          </a:p>
          <a:p>
            <a:pPr marL="342900" indent="-342900">
              <a:buClr>
                <a:srgbClr val="0070C0"/>
              </a:buClr>
              <a:buSzPct val="80000"/>
              <a:buFont typeface="Wingdings 3" panose="05040102010807070707" pitchFamily="18" charset="2"/>
              <a:buChar char=""/>
            </a:pPr>
            <a:r>
              <a:rPr lang="en-US" sz="1900" dirty="0"/>
              <a:t>The disease AIDS, or acquired immune deficiency </a:t>
            </a:r>
            <a:r>
              <a:rPr lang="en-US" sz="1900" dirty="0" smtClean="0"/>
              <a:t>syndrome</a:t>
            </a:r>
            <a:r>
              <a:rPr lang="en-US" sz="1900" dirty="0"/>
              <a:t>, is caused by HIV. HIV stands for human </a:t>
            </a:r>
            <a:r>
              <a:rPr lang="en-US" sz="1900" dirty="0" smtClean="0"/>
              <a:t>immunodeficiency </a:t>
            </a:r>
            <a:r>
              <a:rPr lang="en-US" sz="1900" dirty="0"/>
              <a:t>virus. Figure 17.24 shows this virus</a:t>
            </a:r>
            <a:r>
              <a:rPr lang="en-US" sz="1900" dirty="0" smtClean="0"/>
              <a:t>.</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4355976" y="4038163"/>
            <a:ext cx="4514452" cy="83099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1600" b="1" dirty="0"/>
              <a:t>Figure 17.24 </a:t>
            </a:r>
            <a:r>
              <a:rPr lang="en-US" sz="1600" b="1" dirty="0" smtClean="0"/>
              <a:t>- </a:t>
            </a:r>
            <a:r>
              <a:rPr lang="en-US" sz="1600" dirty="0" smtClean="0"/>
              <a:t>The </a:t>
            </a:r>
            <a:r>
              <a:rPr lang="en-US" sz="1600" dirty="0"/>
              <a:t>human immunodeficiency virus, HIV. A </a:t>
            </a:r>
            <a:r>
              <a:rPr lang="en-US" sz="1600" dirty="0" err="1"/>
              <a:t>nanometre</a:t>
            </a:r>
            <a:r>
              <a:rPr lang="en-US" sz="1600" dirty="0"/>
              <a:t> (nm) is 1 x </a:t>
            </a:r>
            <a:r>
              <a:rPr lang="en-US" sz="1600" dirty="0" smtClean="0"/>
              <a:t>10</a:t>
            </a:r>
            <a:r>
              <a:rPr lang="en-US" sz="1600" baseline="30000" dirty="0" smtClean="0"/>
              <a:t>=9</a:t>
            </a:r>
            <a:r>
              <a:rPr lang="en-US" sz="1600" dirty="0" smtClean="0"/>
              <a:t>m</a:t>
            </a:r>
            <a:r>
              <a:rPr lang="en-US" sz="1600" dirty="0"/>
              <a:t>, so this virus is very, very small.</a:t>
            </a:r>
          </a:p>
        </p:txBody>
      </p:sp>
      <p:pic>
        <p:nvPicPr>
          <p:cNvPr id="53252" name="Picture 4" descr="Cellular scissors chop up HIV viru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10075" y="1124744"/>
            <a:ext cx="3722365" cy="29348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9513" y="4915034"/>
            <a:ext cx="8690915" cy="1846659"/>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1900" dirty="0"/>
              <a:t>HIV infects lymphocytes, and in particular a type called T cells. Over a long period of time, HIV slowly destroys T cells. Several years after infection with the virus, the numbers of certain kinds of T cells are so low that they are unable to fight against other pathogens effectively. Because HIV attacks the very cells which would normally kill viruses - the T cells - it is very difficult for someone’s own immune system to protect them against HIV.</a:t>
            </a:r>
          </a:p>
        </p:txBody>
      </p:sp>
      <p:sp>
        <p:nvSpPr>
          <p:cNvPr id="10" name="TextBox 9">
            <a:hlinkClick r:id="rId4" action="ppaction://hlinksldjump"/>
          </p:cNvPr>
          <p:cNvSpPr txBox="1"/>
          <p:nvPr/>
        </p:nvSpPr>
        <p:spPr>
          <a:xfrm>
            <a:off x="8353871" y="1772816"/>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637575291"/>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179513" y="1124744"/>
            <a:ext cx="5904655" cy="5647700"/>
          </a:xfrm>
          <a:prstGeom prst="rect">
            <a:avLst/>
          </a:prstGeom>
        </p:spPr>
        <p:txBody>
          <a:bodyPr wrap="square">
            <a:spAutoFit/>
          </a:bodyPr>
          <a:lstStyle/>
          <a:p>
            <a:pPr>
              <a:buClr>
                <a:srgbClr val="0070C0"/>
              </a:buClr>
              <a:buSzPct val="80000"/>
            </a:pPr>
            <a:r>
              <a:rPr lang="en-US" sz="1900" b="1" dirty="0" smtClean="0">
                <a:solidFill>
                  <a:srgbClr val="C00000"/>
                </a:solidFill>
              </a:rPr>
              <a:t>Increasing </a:t>
            </a:r>
            <a:r>
              <a:rPr lang="en-US" sz="1900" b="1" dirty="0">
                <a:solidFill>
                  <a:srgbClr val="C00000"/>
                </a:solidFill>
              </a:rPr>
              <a:t>fertility</a:t>
            </a:r>
          </a:p>
          <a:p>
            <a:pPr marL="342900" indent="-342900">
              <a:buClr>
                <a:srgbClr val="0070C0"/>
              </a:buClr>
              <a:buSzPct val="80000"/>
              <a:buFont typeface="Wingdings 3" panose="05040102010807070707" pitchFamily="18" charset="2"/>
              <a:buChar char=""/>
            </a:pPr>
            <a:r>
              <a:rPr lang="en-US" sz="1900" dirty="0"/>
              <a:t>About ten years after initial infection with HIV, a person is likely to develop symptoms of AIDS unless they are given effective treatment. They become very vulnerable to other infections, such as pneumonia.</a:t>
            </a:r>
          </a:p>
          <a:p>
            <a:pPr marL="342900" indent="-342900">
              <a:buClr>
                <a:srgbClr val="0070C0"/>
              </a:buClr>
              <a:buSzPct val="80000"/>
              <a:buFont typeface="Wingdings 3" panose="05040102010807070707" pitchFamily="18" charset="2"/>
              <a:buChar char=""/>
            </a:pPr>
            <a:r>
              <a:rPr lang="en-US" sz="1900" dirty="0"/>
              <a:t>They may develop cancer, because one function of the immune system is to destroy body cells which may be beginning to produce cancers. Brain cells are also quite often damaged by HIV. A person with AIDS usually dies from a collection of several illnesses.</a:t>
            </a:r>
          </a:p>
          <a:p>
            <a:pPr marL="342900" indent="-342900">
              <a:buClr>
                <a:srgbClr val="0070C0"/>
              </a:buClr>
              <a:buSzPct val="80000"/>
              <a:buFont typeface="Wingdings 3" panose="05040102010807070707" pitchFamily="18" charset="2"/>
              <a:buChar char=""/>
            </a:pPr>
            <a:r>
              <a:rPr lang="en-US" sz="1900" dirty="0"/>
              <a:t>There is still no cure for AIDS, though drugs can greatly increase the life expectancy of a person infected with HIV. Researchers are always trying to develop new drugs, which will kill the virus without damaging the person’s own cells. As yet, no vaccine has been produced either, despite large amounts of money being spent on research.</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pic>
        <p:nvPicPr>
          <p:cNvPr id="54276" name="Picture 4" descr="image of HIV AIDS virus particle (virion) with skewed (laevo) symmetry on a white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24745"/>
            <a:ext cx="2808312" cy="2748636"/>
          </a:xfrm>
          <a:prstGeom prst="rect">
            <a:avLst/>
          </a:prstGeom>
          <a:noFill/>
          <a:extLst>
            <a:ext uri="{909E8E84-426E-40DD-AFC4-6F175D3DCCD1}">
              <a14:hiddenFill xmlns:a14="http://schemas.microsoft.com/office/drawing/2010/main">
                <a:solidFill>
                  <a:srgbClr val="FFFFFF"/>
                </a:solidFill>
              </a14:hiddenFill>
            </a:ext>
          </a:extLst>
        </p:spPr>
      </p:pic>
      <p:pic>
        <p:nvPicPr>
          <p:cNvPr id="54278" name="Picture 6" descr="Ce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3978780"/>
            <a:ext cx="2808312" cy="189849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6218412" y="6124803"/>
            <a:ext cx="253005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HIV Virus Structure</a:t>
            </a:r>
            <a:endParaRPr lang="en-GB" sz="2000" b="1" dirty="0"/>
          </a:p>
        </p:txBody>
      </p:sp>
      <p:sp>
        <p:nvSpPr>
          <p:cNvPr id="12" name="TextBox 11">
            <a:hlinkClick r:id="rId6" action="ppaction://hlinksldjump"/>
          </p:cNvPr>
          <p:cNvSpPr txBox="1"/>
          <p:nvPr/>
        </p:nvSpPr>
        <p:spPr>
          <a:xfrm>
            <a:off x="8388424" y="908720"/>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134907385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207691" y="1124745"/>
            <a:ext cx="5904655" cy="3785652"/>
          </a:xfrm>
          <a:prstGeom prst="rect">
            <a:avLst/>
          </a:prstGeom>
        </p:spPr>
        <p:txBody>
          <a:bodyPr wrap="square">
            <a:spAutoFit/>
          </a:bodyPr>
          <a:lstStyle/>
          <a:p>
            <a:pPr>
              <a:buClr>
                <a:srgbClr val="0070C0"/>
              </a:buClr>
              <a:buSzPct val="80000"/>
            </a:pPr>
            <a:r>
              <a:rPr lang="en-US" sz="2400" b="1" dirty="0" smtClean="0">
                <a:solidFill>
                  <a:srgbClr val="C00000"/>
                </a:solidFill>
              </a:rPr>
              <a:t>Preventing </a:t>
            </a:r>
            <a:r>
              <a:rPr lang="en-US" sz="2400" b="1" dirty="0">
                <a:solidFill>
                  <a:srgbClr val="C00000"/>
                </a:solidFill>
              </a:rPr>
              <a:t>HIV transmission</a:t>
            </a:r>
          </a:p>
          <a:p>
            <a:pPr marL="342900" indent="-342900">
              <a:buClr>
                <a:srgbClr val="0070C0"/>
              </a:buClr>
              <a:buSzPct val="80000"/>
              <a:buFont typeface="Wingdings 3" panose="05040102010807070707" pitchFamily="18" charset="2"/>
              <a:buChar char=""/>
            </a:pPr>
            <a:r>
              <a:rPr lang="en-US" sz="2400" dirty="0"/>
              <a:t>The virus that causes AIDS cannot live outside the human body. In fact, it is an especially fragile virus - much less tough than the cold virus, for example. </a:t>
            </a:r>
            <a:endParaRPr lang="en-US" sz="2400" dirty="0" smtClean="0"/>
          </a:p>
          <a:p>
            <a:pPr marL="342900" indent="-342900">
              <a:buClr>
                <a:srgbClr val="0070C0"/>
              </a:buClr>
              <a:buSzPct val="80000"/>
              <a:buFont typeface="Wingdings 3" panose="05040102010807070707" pitchFamily="18" charset="2"/>
              <a:buChar char=""/>
            </a:pPr>
            <a:r>
              <a:rPr lang="en-US" sz="2400" dirty="0" smtClean="0"/>
              <a:t>You </a:t>
            </a:r>
            <a:r>
              <a:rPr lang="en-US" sz="2400" dirty="0"/>
              <a:t>can only become infected with HIV through direct contact of your body fluids with those of someone with the virus. This can be in one of the following ways.</a:t>
            </a:r>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225</a:t>
            </a:r>
            <a:endParaRPr lang="en-GB" sz="960" b="1" dirty="0">
              <a:latin typeface="Arial" panose="020B0604020202020204" pitchFamily="34" charset="0"/>
              <a:cs typeface="Arial" panose="020B0604020202020204" pitchFamily="34" charset="0"/>
            </a:endParaRPr>
          </a:p>
        </p:txBody>
      </p:sp>
      <p:pic>
        <p:nvPicPr>
          <p:cNvPr id="54276" name="Picture 4" descr="image of HIV AIDS virus particle (virion) with skewed (laevo) symmetry on a white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24745"/>
            <a:ext cx="2808312" cy="2748636"/>
          </a:xfrm>
          <a:prstGeom prst="rect">
            <a:avLst/>
          </a:prstGeom>
          <a:noFill/>
          <a:extLst>
            <a:ext uri="{909E8E84-426E-40DD-AFC4-6F175D3DCCD1}">
              <a14:hiddenFill xmlns:a14="http://schemas.microsoft.com/office/drawing/2010/main">
                <a:solidFill>
                  <a:srgbClr val="FFFFFF"/>
                </a:solidFill>
              </a14:hiddenFill>
            </a:ext>
          </a:extLst>
        </p:spPr>
      </p:pic>
      <p:pic>
        <p:nvPicPr>
          <p:cNvPr id="54278" name="Picture 6" descr="Ce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3978780"/>
            <a:ext cx="2808312" cy="189849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6218412" y="6124803"/>
            <a:ext cx="253005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HIV Virus Structure</a:t>
            </a:r>
            <a:endParaRPr lang="en-GB" sz="2000" b="1" dirty="0"/>
          </a:p>
        </p:txBody>
      </p:sp>
      <p:sp>
        <p:nvSpPr>
          <p:cNvPr id="9" name="Round Same Side Corner Rectangle 8"/>
          <p:cNvSpPr/>
          <p:nvPr/>
        </p:nvSpPr>
        <p:spPr>
          <a:xfrm>
            <a:off x="207690" y="4973936"/>
            <a:ext cx="2276077" cy="478984"/>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b="1" dirty="0" smtClean="0">
                <a:solidFill>
                  <a:schemeClr val="tx1"/>
                </a:solidFill>
                <a:latin typeface="Arial" panose="020B0604020202020204" pitchFamily="34" charset="0"/>
                <a:cs typeface="Arial" panose="020B0604020202020204" pitchFamily="34" charset="0"/>
              </a:rPr>
              <a:t>Key Definition</a:t>
            </a:r>
            <a:endParaRPr lang="en-GB" sz="22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207690" y="5461389"/>
            <a:ext cx="5732461" cy="1135963"/>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279698" y="5524928"/>
            <a:ext cx="5516438" cy="1107996"/>
          </a:xfrm>
          <a:prstGeom prst="rect">
            <a:avLst/>
          </a:prstGeom>
          <a:noFill/>
        </p:spPr>
        <p:txBody>
          <a:bodyPr wrap="square" rtlCol="0">
            <a:spAutoFit/>
          </a:bodyPr>
          <a:lstStyle/>
          <a:p>
            <a:r>
              <a:rPr lang="en-US" sz="2200" b="1" dirty="0">
                <a:solidFill>
                  <a:srgbClr val="C00000"/>
                </a:solidFill>
              </a:rPr>
              <a:t>sexually transmitted infection </a:t>
            </a:r>
            <a:r>
              <a:rPr lang="en-US" sz="2200" dirty="0"/>
              <a:t>- an infection that is transmitted via body fluids through sexual contact</a:t>
            </a:r>
            <a:endParaRPr lang="en-GB" sz="2200" dirty="0"/>
          </a:p>
        </p:txBody>
      </p:sp>
      <p:sp>
        <p:nvSpPr>
          <p:cNvPr id="13" name="TextBox 12">
            <a:hlinkClick r:id="rId6" action="ppaction://hlinksldjump"/>
          </p:cNvPr>
          <p:cNvSpPr txBox="1"/>
          <p:nvPr/>
        </p:nvSpPr>
        <p:spPr>
          <a:xfrm>
            <a:off x="8388424" y="941819"/>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725489382"/>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116311" y="4237925"/>
            <a:ext cx="5247777" cy="2431435"/>
          </a:xfrm>
          <a:prstGeom prst="rect">
            <a:avLst/>
          </a:prstGeom>
        </p:spPr>
        <p:txBody>
          <a:bodyPr wrap="square">
            <a:spAutoFit/>
          </a:bodyPr>
          <a:lstStyle/>
          <a:p>
            <a:pPr marL="342900" indent="-342900">
              <a:buClr>
                <a:srgbClr val="0070C0"/>
              </a:buClr>
              <a:buSzPct val="80000"/>
              <a:buFont typeface="Wingdings 3" panose="05040102010807070707" pitchFamily="18" charset="2"/>
              <a:buChar char=""/>
            </a:pPr>
            <a:r>
              <a:rPr lang="en-US" sz="1900" dirty="0" smtClean="0"/>
              <a:t>The </a:t>
            </a:r>
            <a:r>
              <a:rPr lang="en-US" sz="1900" dirty="0"/>
              <a:t>best way of avoiding AIDS is never to have more than one sexual partner. If everyone did that, then AIDS would immediately stop spreading. </a:t>
            </a:r>
            <a:endParaRPr lang="en-US" sz="1900" dirty="0" smtClean="0"/>
          </a:p>
          <a:p>
            <a:pPr marL="342900" indent="-342900">
              <a:buClr>
                <a:srgbClr val="0070C0"/>
              </a:buClr>
              <a:buSzPct val="80000"/>
              <a:buFont typeface="Wingdings 3" panose="05040102010807070707" pitchFamily="18" charset="2"/>
              <a:buChar char=""/>
            </a:pPr>
            <a:r>
              <a:rPr lang="en-US" sz="1900" dirty="0" smtClean="0"/>
              <a:t>Using </a:t>
            </a:r>
            <a:r>
              <a:rPr lang="en-US" sz="1900" dirty="0"/>
              <a:t>condoms is a good way of lowering the chances of the virus passing from one person to another during sexual intercourse - though it does not rule it out</a:t>
            </a:r>
            <a:r>
              <a:rPr lang="en-US" sz="1900" dirty="0" smtClean="0"/>
              <a:t>.</a:t>
            </a:r>
            <a:endParaRPr lang="en-US" sz="19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226</a:t>
            </a:r>
            <a:endParaRPr lang="en-GB" sz="960" b="1" dirty="0">
              <a:latin typeface="Arial" panose="020B0604020202020204" pitchFamily="34" charset="0"/>
              <a:cs typeface="Arial" panose="020B0604020202020204" pitchFamily="34" charset="0"/>
            </a:endParaRPr>
          </a:p>
        </p:txBody>
      </p:sp>
      <p:pic>
        <p:nvPicPr>
          <p:cNvPr id="57348" name="Picture 4" descr="HIV Testing Day Infographi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3284984"/>
            <a:ext cx="3384376" cy="33843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1092800"/>
            <a:ext cx="8712968" cy="3139321"/>
          </a:xfrm>
          <a:prstGeom prst="rect">
            <a:avLst/>
          </a:prstGeom>
        </p:spPr>
        <p:txBody>
          <a:bodyPr wrap="square">
            <a:spAutoFit/>
          </a:bodyPr>
          <a:lstStyle/>
          <a:p>
            <a:pPr>
              <a:buClr>
                <a:srgbClr val="0070C0"/>
              </a:buClr>
              <a:buSzPct val="80000"/>
            </a:pPr>
            <a:r>
              <a:rPr lang="en-US" b="1" dirty="0">
                <a:solidFill>
                  <a:srgbClr val="C00000"/>
                </a:solidFill>
              </a:rPr>
              <a:t>Through sexual intercourse</a:t>
            </a:r>
          </a:p>
          <a:p>
            <a:pPr marL="342900" indent="-342900">
              <a:buClr>
                <a:srgbClr val="0070C0"/>
              </a:buClr>
              <a:buSzPct val="80000"/>
              <a:buFont typeface="Wingdings 3" panose="05040102010807070707" pitchFamily="18" charset="2"/>
              <a:buChar char=""/>
            </a:pPr>
            <a:r>
              <a:rPr lang="en-US" dirty="0"/>
              <a:t>HIV can live in the fluid inside the vagina, rectum and urethra. During sexual intercourse, fluids from one partner come into contact with fluids of the other. It is very easy for the virus to be passed on in this way.</a:t>
            </a:r>
          </a:p>
          <a:p>
            <a:pPr marL="342900" indent="-342900">
              <a:buClr>
                <a:srgbClr val="0070C0"/>
              </a:buClr>
              <a:buSzPct val="80000"/>
              <a:buFont typeface="Wingdings 3" panose="05040102010807070707" pitchFamily="18" charset="2"/>
              <a:buChar char=""/>
            </a:pPr>
            <a:r>
              <a:rPr lang="en-US" dirty="0"/>
              <a:t>The more sexual partners a person has, the higher the chance of them becoming infected with HIV. In some parts of the world, where it is common practice for men to have many different sexual partners, extremely high percentages of people have developed AIDS. </a:t>
            </a:r>
            <a:r>
              <a:rPr lang="en-US" dirty="0" smtClean="0"/>
              <a:t/>
            </a:r>
            <a:br>
              <a:rPr lang="en-US" dirty="0" smtClean="0"/>
            </a:br>
            <a:r>
              <a:rPr lang="en-US" dirty="0" smtClean="0"/>
              <a:t>This </a:t>
            </a:r>
            <a:r>
              <a:rPr lang="en-US" dirty="0"/>
              <a:t>is so in some parts of Africa and Asia, and </a:t>
            </a:r>
            <a:r>
              <a:rPr lang="en-US" dirty="0" smtClean="0"/>
              <a:t/>
            </a:r>
            <a:br>
              <a:rPr lang="en-US" dirty="0" smtClean="0"/>
            </a:br>
            <a:r>
              <a:rPr lang="en-US" dirty="0" smtClean="0"/>
              <a:t>also </a:t>
            </a:r>
            <a:r>
              <a:rPr lang="en-US" dirty="0"/>
              <a:t>amongst some homosexual </a:t>
            </a:r>
            <a:r>
              <a:rPr lang="en-US" dirty="0" smtClean="0"/>
              <a:t/>
            </a:r>
            <a:br>
              <a:rPr lang="en-US" dirty="0" smtClean="0"/>
            </a:br>
            <a:r>
              <a:rPr lang="en-US" dirty="0" smtClean="0"/>
              <a:t>communities </a:t>
            </a:r>
            <a:r>
              <a:rPr lang="en-US" dirty="0"/>
              <a:t>in parts of Europe and the USA.</a:t>
            </a:r>
          </a:p>
        </p:txBody>
      </p:sp>
      <p:sp>
        <p:nvSpPr>
          <p:cNvPr id="15" name="TextBox 14">
            <a:hlinkClick r:id="rId4" action="ppaction://hlinksldjump"/>
          </p:cNvPr>
          <p:cNvSpPr txBox="1"/>
          <p:nvPr/>
        </p:nvSpPr>
        <p:spPr>
          <a:xfrm>
            <a:off x="8353871" y="2237963"/>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407173592"/>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207691" y="1124745"/>
            <a:ext cx="5732461" cy="5632311"/>
          </a:xfrm>
          <a:prstGeom prst="rect">
            <a:avLst/>
          </a:prstGeom>
        </p:spPr>
        <p:txBody>
          <a:bodyPr wrap="square">
            <a:spAutoFit/>
          </a:bodyPr>
          <a:lstStyle/>
          <a:p>
            <a:pPr>
              <a:buClr>
                <a:srgbClr val="0070C0"/>
              </a:buClr>
              <a:buSzPct val="80000"/>
            </a:pPr>
            <a:r>
              <a:rPr lang="en-US" sz="2000" b="1" dirty="0" smtClean="0">
                <a:solidFill>
                  <a:srgbClr val="C00000"/>
                </a:solidFill>
              </a:rPr>
              <a:t>Through </a:t>
            </a:r>
            <a:r>
              <a:rPr lang="en-US" sz="2000" b="1" dirty="0">
                <a:solidFill>
                  <a:srgbClr val="C00000"/>
                </a:solidFill>
              </a:rPr>
              <a:t>blood contact</a:t>
            </a:r>
          </a:p>
          <a:p>
            <a:pPr marL="342900" indent="-342900">
              <a:buClr>
                <a:srgbClr val="0070C0"/>
              </a:buClr>
              <a:buSzPct val="80000"/>
              <a:buFont typeface="Wingdings 3" panose="05040102010807070707" pitchFamily="18" charset="2"/>
              <a:buChar char=""/>
            </a:pPr>
            <a:r>
              <a:rPr lang="en-US" sz="2000" dirty="0"/>
              <a:t>Many cases of AIDS have been caused by HIV being transferred from one persons blood to another. In the 1970s and 1980s, when AIDS first appeared, and before</a:t>
            </a:r>
          </a:p>
          <a:p>
            <a:pPr marL="342900" indent="-342900">
              <a:buClr>
                <a:srgbClr val="0070C0"/>
              </a:buClr>
              <a:buSzPct val="80000"/>
              <a:buFont typeface="Wingdings 3" panose="05040102010807070707" pitchFamily="18" charset="2"/>
              <a:buChar char=""/>
            </a:pPr>
            <a:r>
              <a:rPr lang="en-US" sz="2000" dirty="0"/>
              <a:t>anyone knew what was causing it, blood containing HIV was used in transfusions. People being given the transfusions were infected with HIV, and later developed AIDS. Now all blood used in </a:t>
            </a:r>
            <a:r>
              <a:rPr lang="en-US" sz="2000" dirty="0" smtClean="0"/>
              <a:t>transfusions in </a:t>
            </a:r>
            <a:r>
              <a:rPr lang="en-US" sz="2000" dirty="0"/>
              <a:t>most countries is screened for HIV before it is used.</a:t>
            </a:r>
          </a:p>
          <a:p>
            <a:pPr marL="342900" indent="-342900">
              <a:buClr>
                <a:srgbClr val="0070C0"/>
              </a:buClr>
              <a:buSzPct val="80000"/>
              <a:buFont typeface="Wingdings 3" panose="05040102010807070707" pitchFamily="18" charset="2"/>
              <a:buChar char=""/>
            </a:pPr>
            <a:r>
              <a:rPr lang="en-US" sz="2000" dirty="0"/>
              <a:t>Blood can also be transferred from one person to another if they share hypodermic needles. This </a:t>
            </a:r>
            <a:r>
              <a:rPr lang="en-US" sz="2000" dirty="0" smtClean="0"/>
              <a:t>more </a:t>
            </a:r>
            <a:r>
              <a:rPr lang="en-US" sz="2000" dirty="0"/>
              <a:t>commonly happens in people who inject drugs, such as heroin. Many drug users have died from AIDS. It - essential that any hypodermic needle used for </a:t>
            </a:r>
            <a:r>
              <a:rPr lang="en-US" sz="2000" dirty="0" smtClean="0"/>
              <a:t>injections </a:t>
            </a:r>
            <a:r>
              <a:rPr lang="en-US" sz="2000" dirty="0"/>
              <a:t>is sterile</a:t>
            </a:r>
            <a:r>
              <a:rPr lang="en-US" sz="2000" dirty="0" smtClean="0"/>
              <a:t>.</a:t>
            </a:r>
            <a:endParaRPr lang="en-US" sz="2000" dirty="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226</a:t>
            </a:r>
            <a:endParaRPr lang="en-GB" sz="960" b="1" dirty="0">
              <a:latin typeface="Arial" panose="020B0604020202020204" pitchFamily="34" charset="0"/>
              <a:cs typeface="Arial" panose="020B0604020202020204" pitchFamily="34" charset="0"/>
            </a:endParaRPr>
          </a:p>
        </p:txBody>
      </p:sp>
      <p:pic>
        <p:nvPicPr>
          <p:cNvPr id="56324" name="Picture 4" descr="https://qph.ec.quoracdn.net/main-qimg-bbf6a68a059c0ab145db5224e1440c66-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22679" y="2996952"/>
            <a:ext cx="2869801" cy="17369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qph.ec.quoracdn.net/main-qimg-bbf6a68a059c0ab145db5224e1440c66-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31063" y="1124744"/>
            <a:ext cx="2869801" cy="17281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qph.ec.quoracdn.net/main-qimg-bbf6a68a059c0ab145db5224e1440c66-c"/>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22679" y="4941168"/>
            <a:ext cx="2869801" cy="16790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sldjump"/>
          </p:cNvPr>
          <p:cNvSpPr txBox="1"/>
          <p:nvPr/>
        </p:nvSpPr>
        <p:spPr>
          <a:xfrm>
            <a:off x="8353871" y="2132856"/>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931618305"/>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17.5 – Sexually Transmitted Infections</a:t>
            </a:r>
            <a:endParaRPr lang="en-US" sz="3600" dirty="0"/>
          </a:p>
        </p:txBody>
      </p:sp>
      <p:sp>
        <p:nvSpPr>
          <p:cNvPr id="34" name="Rectangle 33"/>
          <p:cNvSpPr/>
          <p:nvPr/>
        </p:nvSpPr>
        <p:spPr>
          <a:xfrm>
            <a:off x="207691" y="1124745"/>
            <a:ext cx="5876477" cy="5586145"/>
          </a:xfrm>
          <a:prstGeom prst="rect">
            <a:avLst/>
          </a:prstGeom>
        </p:spPr>
        <p:txBody>
          <a:bodyPr wrap="square">
            <a:spAutoFit/>
          </a:bodyPr>
          <a:lstStyle/>
          <a:p>
            <a:pPr>
              <a:buClr>
                <a:srgbClr val="0070C0"/>
              </a:buClr>
              <a:buSzPct val="80000"/>
            </a:pPr>
            <a:r>
              <a:rPr lang="en-US" sz="2100" b="1" dirty="0" smtClean="0">
                <a:solidFill>
                  <a:srgbClr val="C00000"/>
                </a:solidFill>
              </a:rPr>
              <a:t>Through </a:t>
            </a:r>
            <a:r>
              <a:rPr lang="en-US" sz="2100" b="1" dirty="0">
                <a:solidFill>
                  <a:srgbClr val="C00000"/>
                </a:solidFill>
              </a:rPr>
              <a:t>blood contact</a:t>
            </a:r>
          </a:p>
          <a:p>
            <a:pPr marL="342900" indent="-342900">
              <a:buClr>
                <a:srgbClr val="0070C0"/>
              </a:buClr>
              <a:buSzPct val="80000"/>
              <a:buFont typeface="Wingdings 3" panose="05040102010807070707" pitchFamily="18" charset="2"/>
              <a:buChar char=""/>
            </a:pPr>
            <a:r>
              <a:rPr lang="en-US" sz="2100" dirty="0" smtClean="0"/>
              <a:t>People </a:t>
            </a:r>
            <a:r>
              <a:rPr lang="en-US" sz="2100" dirty="0"/>
              <a:t>who have to deal with accidents, such as police and paramedics, must always be on their guard against HIV if there is blood around. They often wear protective clothing, just in case a bleeding accident victim is infected with HIV.</a:t>
            </a:r>
          </a:p>
          <a:p>
            <a:pPr marL="342900" indent="-342900">
              <a:buClr>
                <a:srgbClr val="0070C0"/>
              </a:buClr>
              <a:buSzPct val="80000"/>
              <a:buFont typeface="Wingdings 3" panose="05040102010807070707" pitchFamily="18" charset="2"/>
              <a:buChar char=""/>
            </a:pPr>
            <a:r>
              <a:rPr lang="en-US" sz="2100" dirty="0"/>
              <a:t>However, in general, there is no danger of anyone becoming infected with HIV from contact with someone with AIDS. You can quite safely talk to the person, shake hands with them, drink from </a:t>
            </a:r>
            <a:r>
              <a:rPr lang="en-US" sz="2100" dirty="0" smtClean="0"/>
              <a:t>cups </a:t>
            </a:r>
            <a:r>
              <a:rPr lang="en-US" sz="2100" dirty="0"/>
              <a:t>which they have used and so on. </a:t>
            </a:r>
            <a:endParaRPr lang="en-US" sz="2100" dirty="0" smtClean="0"/>
          </a:p>
          <a:p>
            <a:pPr marL="342900" indent="-342900">
              <a:buClr>
                <a:srgbClr val="0070C0"/>
              </a:buClr>
              <a:buSzPct val="80000"/>
              <a:buFont typeface="Wingdings 3" panose="05040102010807070707" pitchFamily="18" charset="2"/>
              <a:buChar char=""/>
            </a:pPr>
            <a:r>
              <a:rPr lang="en-US" sz="2100" dirty="0" smtClean="0"/>
              <a:t>In </a:t>
            </a:r>
            <a:r>
              <a:rPr lang="en-US" sz="2100" dirty="0"/>
              <a:t>fact, there is far more danger to the person who has AIDS from such contact; because they are so vulnerable to any bacterium or vim; which they might catch from you.</a:t>
            </a:r>
            <a:endParaRPr lang="en-US" sz="2100" dirty="0" smtClean="0"/>
          </a:p>
        </p:txBody>
      </p:sp>
      <p:sp>
        <p:nvSpPr>
          <p:cNvPr id="8" name="Round Same Side Corner Rectangle 7">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226</a:t>
            </a:r>
            <a:endParaRPr lang="en-GB" sz="960" b="1" dirty="0">
              <a:latin typeface="Arial" panose="020B0604020202020204" pitchFamily="34" charset="0"/>
              <a:cs typeface="Arial" panose="020B0604020202020204" pitchFamily="34" charset="0"/>
            </a:endParaRPr>
          </a:p>
        </p:txBody>
      </p:sp>
      <p:pic>
        <p:nvPicPr>
          <p:cNvPr id="55298" name="Picture 2" descr="https://qph.ec.quoracdn.net/main-qimg-bbf6a68a059c0ab145db5224e1440c66-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84169" y="1081708"/>
            <a:ext cx="2808312" cy="55446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sldjump"/>
          </p:cNvPr>
          <p:cNvSpPr txBox="1"/>
          <p:nvPr/>
        </p:nvSpPr>
        <p:spPr>
          <a:xfrm>
            <a:off x="8353871" y="5838363"/>
            <a:ext cx="538609" cy="830997"/>
          </a:xfrm>
          <a:prstGeom prst="rect">
            <a:avLst/>
          </a:prstGeom>
          <a:noFill/>
        </p:spPr>
        <p:txBody>
          <a:bodyPr wrap="none" lIns="0" tIns="0" rIns="0" bIns="0" rtlCol="0">
            <a:spAutoFit/>
          </a:bodyPr>
          <a:lstStyle/>
          <a:p>
            <a:r>
              <a:rPr lang="en-US" sz="5400" b="1" smtClean="0">
                <a:solidFill>
                  <a:srgbClr val="FF0000"/>
                </a:solidFill>
              </a:rPr>
              <a:t>Q</a:t>
            </a:r>
            <a:endParaRPr lang="en-US" sz="1400" b="1" dirty="0" smtClean="0">
              <a:solidFill>
                <a:srgbClr val="FF0000"/>
              </a:solidFill>
            </a:endParaRPr>
          </a:p>
        </p:txBody>
      </p:sp>
    </p:spTree>
    <p:extLst>
      <p:ext uri="{BB962C8B-B14F-4D97-AF65-F5344CB8AC3E}">
        <p14:creationId xmlns:p14="http://schemas.microsoft.com/office/powerpoint/2010/main" val="2183441967"/>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17 </a:t>
            </a:r>
            <a:r>
              <a:rPr lang="en-US" sz="3400" dirty="0"/>
              <a:t>- Reproduction in </a:t>
            </a:r>
            <a:r>
              <a:rPr lang="en-US" sz="3400" dirty="0" smtClean="0"/>
              <a:t>Humans - Summary</a:t>
            </a:r>
            <a:endParaRPr lang="en-US" sz="3400" dirty="0"/>
          </a:p>
        </p:txBody>
      </p:sp>
      <p:sp>
        <p:nvSpPr>
          <p:cNvPr id="4" name="Round Same Side Corner Rectangle 3">
            <a:hlinkClick r:id="" action="ppaction://noaction"/>
          </p:cNvPr>
          <p:cNvSpPr/>
          <p:nvPr/>
        </p:nvSpPr>
        <p:spPr>
          <a:xfrm>
            <a:off x="7092280" y="723552"/>
            <a:ext cx="600980" cy="329184"/>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226</a:t>
            </a:r>
            <a:endParaRPr lang="en-GB" sz="960" b="1" dirty="0">
              <a:latin typeface="Arial" panose="020B0604020202020204" pitchFamily="34" charset="0"/>
              <a:cs typeface="Arial" panose="020B0604020202020204" pitchFamily="34" charset="0"/>
            </a:endParaRPr>
          </a:p>
        </p:txBody>
      </p:sp>
      <p:grpSp>
        <p:nvGrpSpPr>
          <p:cNvPr id="5" name="Group 4"/>
          <p:cNvGrpSpPr/>
          <p:nvPr/>
        </p:nvGrpSpPr>
        <p:grpSpPr>
          <a:xfrm>
            <a:off x="179512" y="1124744"/>
            <a:ext cx="8712967" cy="5471889"/>
            <a:chOff x="179512" y="6669360"/>
            <a:chExt cx="8712967" cy="5471889"/>
          </a:xfrm>
        </p:grpSpPr>
        <p:sp>
          <p:nvSpPr>
            <p:cNvPr id="6" name="Rectangle 5"/>
            <p:cNvSpPr/>
            <p:nvPr/>
          </p:nvSpPr>
          <p:spPr>
            <a:xfrm>
              <a:off x="179512" y="7101408"/>
              <a:ext cx="8712967" cy="5039841"/>
            </a:xfrm>
            <a:prstGeom prst="rect">
              <a:avLst/>
            </a:prstGeom>
            <a:solidFill>
              <a:schemeClr val="accent6">
                <a:lumMod val="20000"/>
                <a:lumOff val="80000"/>
              </a:schemeClr>
            </a:solidFill>
          </p:spPr>
          <p:txBody>
            <a:bodyPr wrap="square">
              <a:spAutoFit/>
            </a:bodyPr>
            <a:lstStyle/>
            <a:p>
              <a:pPr>
                <a:buClr>
                  <a:srgbClr val="C00000"/>
                </a:buClr>
                <a:buSzPct val="80000"/>
              </a:pPr>
              <a:endParaRPr lang="en-US" b="1" dirty="0" smtClean="0">
                <a:latin typeface="Arial" panose="020B0604020202020204" pitchFamily="34" charset="0"/>
                <a:cs typeface="Arial" panose="020B0604020202020204" pitchFamily="34" charset="0"/>
              </a:endParaRPr>
            </a:p>
            <a:p>
              <a:pPr>
                <a:buClr>
                  <a:srgbClr val="C00000"/>
                </a:buClr>
                <a:buSzPct val="80000"/>
              </a:pPr>
              <a:r>
                <a:rPr lang="en-US" sz="2010" b="1" dirty="0">
                  <a:latin typeface="Arial" panose="020B0604020202020204" pitchFamily="34" charset="0"/>
                  <a:cs typeface="Arial" panose="020B0604020202020204" pitchFamily="34" charset="0"/>
                </a:rPr>
                <a:t>You should know:</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the </a:t>
              </a:r>
              <a:r>
                <a:rPr lang="en-US" sz="2010" dirty="0">
                  <a:latin typeface="Arial" panose="020B0604020202020204" pitchFamily="34" charset="0"/>
                  <a:cs typeface="Arial" panose="020B0604020202020204" pitchFamily="34" charset="0"/>
                </a:rPr>
                <a:t>structure and functions of the male and female reproductive organs</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how </a:t>
              </a:r>
              <a:r>
                <a:rPr lang="en-US" sz="2010" dirty="0">
                  <a:latin typeface="Arial" panose="020B0604020202020204" pitchFamily="34" charset="0"/>
                  <a:cs typeface="Arial" panose="020B0604020202020204" pitchFamily="34" charset="0"/>
                </a:rPr>
                <a:t>and where fertilisation takes place</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how </a:t>
              </a:r>
              <a:r>
                <a:rPr lang="en-US" sz="2010" dirty="0">
                  <a:latin typeface="Arial" panose="020B0604020202020204" pitchFamily="34" charset="0"/>
                  <a:cs typeface="Arial" panose="020B0604020202020204" pitchFamily="34" charset="0"/>
                </a:rPr>
                <a:t>the structures of sperm and egg cells are adapted to their functions</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implantation, the amnion and the placenta</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the development and growth of an embryo and fetus </a:t>
              </a:r>
              <a:endParaRPr lang="en-US" sz="2010" dirty="0" smtClean="0">
                <a:latin typeface="Arial" panose="020B0604020202020204" pitchFamily="34" charset="0"/>
                <a:cs typeface="Arial" panose="020B0604020202020204" pitchFamily="34" charset="0"/>
              </a:endParaRP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ante-natal care and birth</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advantages </a:t>
              </a:r>
              <a:r>
                <a:rPr lang="en-US" sz="2010" dirty="0">
                  <a:latin typeface="Arial" panose="020B0604020202020204" pitchFamily="34" charset="0"/>
                  <a:cs typeface="Arial" panose="020B0604020202020204" pitchFamily="34" charset="0"/>
                </a:rPr>
                <a:t>of breast-feeding or bottle-feeding</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the menstrual cycle</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how </a:t>
              </a:r>
              <a:r>
                <a:rPr lang="en-US" sz="2010" dirty="0">
                  <a:latin typeface="Arial" panose="020B0604020202020204" pitchFamily="34" charset="0"/>
                  <a:cs typeface="Arial" panose="020B0604020202020204" pitchFamily="34" charset="0"/>
                </a:rPr>
                <a:t>hormones control the menstrual cycle</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methods of birth control</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using hormones to help conception, including Al and IVF</a:t>
              </a: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about </a:t>
              </a:r>
              <a:r>
                <a:rPr lang="en-US" sz="2010" dirty="0">
                  <a:latin typeface="Arial" panose="020B0604020202020204" pitchFamily="34" charset="0"/>
                  <a:cs typeface="Arial" panose="020B0604020202020204" pitchFamily="34" charset="0"/>
                </a:rPr>
                <a:t>HIV/AIDS as an example of a sexually transmitted infection </a:t>
              </a:r>
              <a:endParaRPr lang="en-US" sz="2010" dirty="0" smtClean="0">
                <a:latin typeface="Arial" panose="020B0604020202020204" pitchFamily="34" charset="0"/>
                <a:cs typeface="Arial" panose="020B0604020202020204" pitchFamily="34" charset="0"/>
              </a:endParaRPr>
            </a:p>
            <a:p>
              <a:pPr marL="512763" indent="-512763">
                <a:buClr>
                  <a:srgbClr val="C00000"/>
                </a:buClr>
                <a:buSzPct val="80000"/>
                <a:buFont typeface="Wingdings" panose="05000000000000000000" pitchFamily="2" charset="2"/>
                <a:buChar char="v"/>
              </a:pPr>
              <a:r>
                <a:rPr lang="en-US" sz="2010" dirty="0" smtClean="0">
                  <a:latin typeface="Arial" panose="020B0604020202020204" pitchFamily="34" charset="0"/>
                  <a:cs typeface="Arial" panose="020B0604020202020204" pitchFamily="34" charset="0"/>
                </a:rPr>
                <a:t>how </a:t>
              </a:r>
              <a:r>
                <a:rPr lang="en-US" sz="2010" dirty="0">
                  <a:latin typeface="Arial" panose="020B0604020202020204" pitchFamily="34" charset="0"/>
                  <a:cs typeface="Arial" panose="020B0604020202020204" pitchFamily="34" charset="0"/>
                </a:rPr>
                <a:t>HIV affects the immune system.</a:t>
              </a:r>
            </a:p>
          </p:txBody>
        </p:sp>
        <p:sp>
          <p:nvSpPr>
            <p:cNvPr id="7" name="Rounded Rectangle 1"/>
            <p:cNvSpPr/>
            <p:nvPr/>
          </p:nvSpPr>
          <p:spPr>
            <a:xfrm>
              <a:off x="179512" y="6669360"/>
              <a:ext cx="8695075" cy="654403"/>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4291640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17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227</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748000" cy="5576546"/>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2114550" algn="l"/>
                <a:tab pos="3829050" algn="l"/>
                <a:tab pos="5715000" algn="l"/>
              </a:tabLst>
            </a:pPr>
            <a:r>
              <a:rPr lang="en-US" sz="2000" dirty="0" smtClean="0"/>
              <a:t>Copy </a:t>
            </a:r>
            <a:r>
              <a:rPr lang="en-US" sz="2000" dirty="0"/>
              <a:t>and complete these sentences about the male reproductive system. You can use each of the words in the list once, more than once or not at </a:t>
            </a:r>
            <a:r>
              <a:rPr lang="en-US" sz="2000" dirty="0" smtClean="0"/>
              <a:t>all.</a:t>
            </a:r>
            <a:br>
              <a:rPr lang="en-US" sz="2000" dirty="0" smtClean="0"/>
            </a:br>
            <a:r>
              <a:rPr lang="en-US" sz="2000" b="1" dirty="0" smtClean="0"/>
              <a:t>oestrogen 	oviducts 	primary 	progesterone</a:t>
            </a:r>
            <a:br>
              <a:rPr lang="en-US" sz="2000" b="1" dirty="0" smtClean="0"/>
            </a:br>
            <a:r>
              <a:rPr lang="en-US" sz="2000" b="1" dirty="0" smtClean="0"/>
              <a:t>prostate 	secondary 	sperm 	sperm ducts</a:t>
            </a:r>
            <a:br>
              <a:rPr lang="en-US" sz="2000" b="1" dirty="0" smtClean="0"/>
            </a:br>
            <a:r>
              <a:rPr lang="en-US" sz="2000" b="1" dirty="0" smtClean="0"/>
              <a:t>testes 	testosterone 	ureter 	urethra</a:t>
            </a:r>
            <a:br>
              <a:rPr lang="en-US" sz="2000" b="1" dirty="0" smtClean="0"/>
            </a:br>
            <a:r>
              <a:rPr lang="en-US" sz="2000" dirty="0" smtClean="0"/>
              <a:t>Sperm </a:t>
            </a:r>
            <a:r>
              <a:rPr lang="en-US" sz="2000" dirty="0"/>
              <a:t>are made in </a:t>
            </a:r>
            <a:r>
              <a:rPr lang="en-US" sz="2000" dirty="0" smtClean="0"/>
              <a:t>the ________________ and </a:t>
            </a:r>
            <a:r>
              <a:rPr lang="en-US" sz="2000" dirty="0"/>
              <a:t>can travel along </a:t>
            </a:r>
            <a:r>
              <a:rPr lang="en-US" sz="2000" dirty="0" smtClean="0"/>
              <a:t>the</a:t>
            </a:r>
            <a:r>
              <a:rPr lang="en-US" sz="2000" dirty="0"/>
              <a:t> ________________ </a:t>
            </a:r>
            <a:r>
              <a:rPr lang="en-US" sz="2000" dirty="0" smtClean="0"/>
              <a:t>and then the</a:t>
            </a:r>
            <a:r>
              <a:rPr lang="en-US" sz="2000" dirty="0"/>
              <a:t> ________________ </a:t>
            </a:r>
            <a:r>
              <a:rPr lang="en-US" sz="2000" dirty="0" smtClean="0"/>
              <a:t>to </a:t>
            </a:r>
            <a:r>
              <a:rPr lang="en-US" sz="2000" dirty="0"/>
              <a:t>the outside world. </a:t>
            </a:r>
            <a:r>
              <a:rPr lang="en-US" sz="2000" dirty="0" smtClean="0"/>
              <a:t>The</a:t>
            </a:r>
            <a:r>
              <a:rPr lang="en-US" sz="2000" dirty="0"/>
              <a:t> ________________ </a:t>
            </a:r>
            <a:r>
              <a:rPr lang="en-US" sz="2000" dirty="0" smtClean="0"/>
              <a:t>gland </a:t>
            </a:r>
            <a:r>
              <a:rPr lang="en-US" sz="2000" dirty="0"/>
              <a:t>adds fluid to the </a:t>
            </a:r>
            <a:r>
              <a:rPr lang="en-US" sz="2000" dirty="0" smtClean="0"/>
              <a:t>sperm. </a:t>
            </a:r>
            <a:br>
              <a:rPr lang="en-US" sz="2000" dirty="0" smtClean="0"/>
            </a:br>
            <a:r>
              <a:rPr lang="en-US" sz="2000" dirty="0" smtClean="0"/>
              <a:t>The </a:t>
            </a:r>
            <a:r>
              <a:rPr lang="en-US" sz="2000" dirty="0"/>
              <a:t>testes make a hormone </a:t>
            </a:r>
            <a:r>
              <a:rPr lang="en-US" sz="2000" dirty="0" smtClean="0"/>
              <a:t>called</a:t>
            </a:r>
            <a:r>
              <a:rPr lang="en-US" sz="2000" dirty="0"/>
              <a:t> </a:t>
            </a:r>
            <a:r>
              <a:rPr lang="en-US" sz="2000" dirty="0" smtClean="0"/>
              <a:t>________________.This causes</a:t>
            </a:r>
            <a:r>
              <a:rPr lang="en-US" sz="2000" dirty="0"/>
              <a:t> ________________ </a:t>
            </a:r>
            <a:r>
              <a:rPr lang="en-US" sz="2000" dirty="0" smtClean="0"/>
              <a:t>production </a:t>
            </a:r>
            <a:r>
              <a:rPr lang="en-US" sz="2000" dirty="0"/>
              <a:t>to </a:t>
            </a:r>
            <a:r>
              <a:rPr lang="en-US" sz="2000" dirty="0" smtClean="0"/>
              <a:t>begin, and </a:t>
            </a:r>
            <a:r>
              <a:rPr lang="en-US" sz="2000" dirty="0"/>
              <a:t>also causes the development </a:t>
            </a:r>
            <a:r>
              <a:rPr lang="en-US" sz="2000" dirty="0" smtClean="0"/>
              <a:t>of</a:t>
            </a:r>
            <a:r>
              <a:rPr lang="en-US" sz="2000" dirty="0"/>
              <a:t> ________________ </a:t>
            </a:r>
            <a:r>
              <a:rPr lang="en-US" sz="2000" dirty="0" smtClean="0"/>
              <a:t>sexual </a:t>
            </a:r>
            <a:r>
              <a:rPr lang="en-US" sz="2000" dirty="0"/>
              <a:t>characteristics.</a:t>
            </a:r>
          </a:p>
          <a:p>
            <a:pPr marL="457200" indent="-457200">
              <a:buClr>
                <a:srgbClr val="0070C0"/>
              </a:buClr>
              <a:buFont typeface="+mj-lt"/>
              <a:buAutoNum type="arabicPeriod"/>
              <a:tabLst>
                <a:tab pos="812800" algn="l"/>
                <a:tab pos="4300538" algn="l"/>
              </a:tabLst>
            </a:pPr>
            <a:r>
              <a:rPr lang="en-US" sz="2000" dirty="0" smtClean="0"/>
              <a:t>Write </a:t>
            </a:r>
            <a:r>
              <a:rPr lang="en-US" sz="2000" dirty="0"/>
              <a:t>the name of the parts of the female reproductive system that match each </a:t>
            </a:r>
            <a:r>
              <a:rPr lang="en-US" sz="2000" dirty="0" smtClean="0"/>
              <a:t>description.</a:t>
            </a:r>
            <a:br>
              <a:rPr lang="en-US" sz="2000" dirty="0" smtClean="0"/>
            </a:br>
            <a:r>
              <a:rPr lang="en-US" sz="2000" dirty="0" smtClean="0"/>
              <a:t>a </a:t>
            </a:r>
            <a:r>
              <a:rPr lang="en-US" sz="2000" dirty="0"/>
              <a:t>the place where an egg is fertilised </a:t>
            </a:r>
            <a:r>
              <a:rPr lang="en-US" sz="2000" dirty="0" smtClean="0"/>
              <a:t/>
            </a:r>
            <a:br>
              <a:rPr lang="en-US" sz="2000" dirty="0" smtClean="0"/>
            </a:br>
            <a:r>
              <a:rPr lang="en-US" sz="2000" dirty="0" smtClean="0"/>
              <a:t>b </a:t>
            </a:r>
            <a:r>
              <a:rPr lang="en-US" sz="2000" dirty="0"/>
              <a:t>the organ where eggs are made </a:t>
            </a:r>
            <a:r>
              <a:rPr lang="en-US" sz="2000" dirty="0" smtClean="0"/>
              <a:t/>
            </a:r>
            <a:br>
              <a:rPr lang="en-US" sz="2000" dirty="0" smtClean="0"/>
            </a:br>
            <a:r>
              <a:rPr lang="en-US" sz="2000" dirty="0" smtClean="0"/>
              <a:t>c </a:t>
            </a:r>
            <a:r>
              <a:rPr lang="en-US" sz="2000" dirty="0"/>
              <a:t>the organ in which an embryo develops </a:t>
            </a:r>
            <a:r>
              <a:rPr lang="en-US" sz="2000" dirty="0" smtClean="0"/>
              <a:t/>
            </a:r>
            <a:br>
              <a:rPr lang="en-US" sz="2000" dirty="0" smtClean="0"/>
            </a:br>
            <a:r>
              <a:rPr lang="en-US" sz="2000" dirty="0" smtClean="0"/>
              <a:t>d </a:t>
            </a:r>
            <a:r>
              <a:rPr lang="en-US" sz="2000" dirty="0"/>
              <a:t>a ring of muscle at the base of the uterus</a:t>
            </a:r>
          </a:p>
        </p:txBody>
      </p:sp>
      <p:sp>
        <p:nvSpPr>
          <p:cNvPr id="26" name="TextBox 25">
            <a:hlinkClick r:id="rId3" action="ppaction://hlinkfile"/>
          </p:cNvPr>
          <p:cNvSpPr txBox="1"/>
          <p:nvPr/>
        </p:nvSpPr>
        <p:spPr>
          <a:xfrm>
            <a:off x="8318076" y="483025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17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227</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748000" cy="5543439"/>
          </a:xfrm>
          <a:prstGeom prst="rect">
            <a:avLst/>
          </a:prstGeom>
          <a:solidFill>
            <a:srgbClr val="F5FC9A"/>
          </a:solidFill>
          <a:ln w="57150">
            <a:solidFill>
              <a:srgbClr val="002060"/>
            </a:solidFill>
          </a:ln>
        </p:spPr>
        <p:txBody>
          <a:bodyPr wrap="square" rIns="3200400">
            <a:spAutoFit/>
          </a:bodyPr>
          <a:lstStyle/>
          <a:p>
            <a:pPr marL="457200" indent="-457200">
              <a:buClr>
                <a:srgbClr val="0070C0"/>
              </a:buClr>
              <a:buFont typeface="+mj-lt"/>
              <a:buAutoNum type="arabicPeriod" startAt="3"/>
              <a:tabLst>
                <a:tab pos="2114550" algn="l"/>
                <a:tab pos="3829050" algn="l"/>
                <a:tab pos="5715000" algn="l"/>
              </a:tabLst>
            </a:pPr>
            <a:r>
              <a:rPr lang="en-US" sz="2000" dirty="0" smtClean="0"/>
              <a:t>The </a:t>
            </a:r>
            <a:r>
              <a:rPr lang="en-US" sz="2000" dirty="0"/>
              <a:t>diagram shows a fetus developing in the uterus</a:t>
            </a:r>
            <a:r>
              <a:rPr lang="en-US" sz="2000" dirty="0" smtClean="0"/>
              <a:t>.</a:t>
            </a:r>
          </a:p>
          <a:p>
            <a:pPr marL="914400" indent="-457200">
              <a:buClr>
                <a:srgbClr val="0070C0"/>
              </a:buClr>
              <a:buFont typeface="+mj-lt"/>
              <a:buAutoNum type="alphaLcPeriod"/>
              <a:tabLst>
                <a:tab pos="2114550" algn="l"/>
                <a:tab pos="3829050" algn="l"/>
                <a:tab pos="5715000" algn="l"/>
              </a:tabLst>
            </a:pPr>
            <a:r>
              <a:rPr lang="en-US" sz="2000" dirty="0" smtClean="0"/>
              <a:t>Name </a:t>
            </a:r>
            <a:r>
              <a:rPr lang="en-US" sz="2000" dirty="0"/>
              <a:t>each of the parts labelled A to I. </a:t>
            </a:r>
            <a:endParaRPr lang="en-US" sz="2000" dirty="0" smtClean="0"/>
          </a:p>
          <a:p>
            <a:pPr marL="914400" indent="-457200">
              <a:buClr>
                <a:srgbClr val="0070C0"/>
              </a:buClr>
              <a:buFont typeface="+mj-lt"/>
              <a:buAutoNum type="alphaLcPeriod"/>
              <a:tabLst>
                <a:tab pos="2114550" algn="l"/>
                <a:tab pos="3829050" algn="l"/>
                <a:tab pos="5715000" algn="l"/>
              </a:tabLst>
            </a:pPr>
            <a:r>
              <a:rPr lang="en-US" sz="2000" dirty="0" smtClean="0"/>
              <a:t>Describe </a:t>
            </a:r>
            <a:r>
              <a:rPr lang="en-US" sz="2000" dirty="0"/>
              <a:t>the function of part C</a:t>
            </a:r>
            <a:r>
              <a:rPr lang="en-US" sz="2000" dirty="0" smtClean="0"/>
              <a:t>.</a:t>
            </a:r>
          </a:p>
          <a:p>
            <a:pPr marL="914400" indent="-457200">
              <a:buClr>
                <a:srgbClr val="0070C0"/>
              </a:buClr>
              <a:buFont typeface="+mj-lt"/>
              <a:buAutoNum type="alphaLcPeriod"/>
              <a:tabLst>
                <a:tab pos="2114550" algn="l"/>
                <a:tab pos="3829050" algn="l"/>
                <a:tab pos="5715000" algn="l"/>
              </a:tabLst>
            </a:pPr>
            <a:r>
              <a:rPr lang="en-US" sz="2000" dirty="0" smtClean="0"/>
              <a:t>Outline </a:t>
            </a:r>
            <a:r>
              <a:rPr lang="en-US" sz="2000" dirty="0"/>
              <a:t>the function of part F</a:t>
            </a:r>
            <a:r>
              <a:rPr lang="en-US" sz="2000" dirty="0" smtClean="0"/>
              <a:t>.</a:t>
            </a:r>
          </a:p>
          <a:p>
            <a:pPr marL="457200" indent="-457200">
              <a:buClr>
                <a:srgbClr val="0070C0"/>
              </a:buClr>
              <a:buFont typeface="+mj-lt"/>
              <a:buAutoNum type="arabicPeriod" startAt="4"/>
              <a:tabLst>
                <a:tab pos="2114550" algn="l"/>
                <a:tab pos="3829050" algn="l"/>
                <a:tab pos="5715000" algn="l"/>
              </a:tabLst>
            </a:pPr>
            <a:r>
              <a:rPr lang="en-US" sz="2000" b="1" dirty="0" smtClean="0"/>
              <a:t>a</a:t>
            </a:r>
            <a:r>
              <a:rPr lang="en-US" sz="2000" dirty="0" smtClean="0"/>
              <a:t> </a:t>
            </a:r>
            <a:r>
              <a:rPr lang="en-US" sz="2000" dirty="0"/>
              <a:t>The diagram below shows two gametes: a sperm cell and an egg cell</a:t>
            </a:r>
            <a:r>
              <a:rPr lang="en-US" sz="2000" dirty="0" smtClean="0"/>
              <a:t>.</a:t>
            </a:r>
          </a:p>
          <a:p>
            <a:pPr marL="800100" indent="-342900">
              <a:buClr>
                <a:srgbClr val="0070C0"/>
              </a:buClr>
              <a:buFont typeface="+mj-lt"/>
              <a:buAutoNum type="romanLcPeriod"/>
              <a:tabLst>
                <a:tab pos="2114550" algn="l"/>
                <a:tab pos="3829050" algn="l"/>
                <a:tab pos="5715000" algn="l"/>
              </a:tabLst>
            </a:pPr>
            <a:r>
              <a:rPr lang="en-US" sz="2000" dirty="0" smtClean="0"/>
              <a:t>State </a:t>
            </a:r>
            <a:r>
              <a:rPr lang="en-US" sz="2000" dirty="0"/>
              <a:t>one way in which both of these cells differ from other cells of the body</a:t>
            </a:r>
            <a:r>
              <a:rPr lang="en-US" sz="2000" dirty="0" smtClean="0"/>
              <a:t>. [1]</a:t>
            </a:r>
            <a:endParaRPr lang="en-US" sz="2000" dirty="0"/>
          </a:p>
          <a:p>
            <a:pPr marL="800100" indent="-342900">
              <a:buClr>
                <a:srgbClr val="0070C0"/>
              </a:buClr>
              <a:buFont typeface="+mj-lt"/>
              <a:buAutoNum type="romanLcPeriod"/>
              <a:tabLst>
                <a:tab pos="2114550" algn="l"/>
                <a:tab pos="3829050" algn="l"/>
                <a:tab pos="5429250" algn="r"/>
                <a:tab pos="5715000" algn="l"/>
              </a:tabLst>
            </a:pPr>
            <a:r>
              <a:rPr lang="en-US" sz="2000" dirty="0" smtClean="0"/>
              <a:t>Suggest </a:t>
            </a:r>
            <a:r>
              <a:rPr lang="en-US" sz="2000" dirty="0"/>
              <a:t>an advantage of the egg cell </a:t>
            </a:r>
            <a:r>
              <a:rPr lang="en-US" sz="2000" dirty="0" smtClean="0"/>
              <a:t>being </a:t>
            </a:r>
            <a:r>
              <a:rPr lang="en-US" sz="2000" dirty="0"/>
              <a:t>larger than the sperm cell</a:t>
            </a:r>
            <a:r>
              <a:rPr lang="en-US" sz="2000" dirty="0" smtClean="0"/>
              <a:t>.	[1]</a:t>
            </a:r>
            <a:endParaRPr lang="en-US" sz="2000" dirty="0"/>
          </a:p>
          <a:p>
            <a:pPr marL="800100" indent="-342900">
              <a:buClr>
                <a:srgbClr val="0070C0"/>
              </a:buClr>
              <a:buFont typeface="+mj-lt"/>
              <a:buAutoNum type="romanLcPeriod"/>
              <a:tabLst>
                <a:tab pos="2114550" algn="l"/>
                <a:tab pos="3829050" algn="l"/>
                <a:tab pos="5429250" algn="r"/>
                <a:tab pos="5715000" algn="l"/>
              </a:tabLst>
            </a:pPr>
            <a:r>
              <a:rPr lang="en-US" sz="2000" dirty="0" smtClean="0"/>
              <a:t>A </a:t>
            </a:r>
            <a:r>
              <a:rPr lang="en-US" sz="2000" dirty="0"/>
              <a:t>fertilised egg divides into a ball of cells and becomes attached to the lining of the </a:t>
            </a:r>
            <a:r>
              <a:rPr lang="en-US" sz="2000" dirty="0" smtClean="0"/>
              <a:t>uterus.			[1]</a:t>
            </a:r>
            <a:endParaRPr lang="en-US" sz="2000" dirty="0"/>
          </a:p>
          <a:p>
            <a:pPr marL="800100" indent="-342900">
              <a:buClr>
                <a:srgbClr val="0070C0"/>
              </a:buClr>
              <a:buFont typeface="+mj-lt"/>
              <a:buAutoNum type="romanLcPeriod"/>
              <a:tabLst>
                <a:tab pos="2114550" algn="l"/>
                <a:tab pos="3829050" algn="l"/>
                <a:tab pos="5429250" algn="r"/>
                <a:tab pos="5715000" algn="l"/>
              </a:tabLst>
            </a:pPr>
            <a:r>
              <a:rPr lang="en-US" sz="2000" dirty="0"/>
              <a:t>Explain why it is important that this ball of cells soon becomes attached to the lining of the uterus</a:t>
            </a:r>
            <a:r>
              <a:rPr lang="en-US" sz="2000" dirty="0" smtClean="0"/>
              <a:t>. 		[4]</a:t>
            </a:r>
            <a:endParaRPr lang="en-US"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764366" y="1400195"/>
            <a:ext cx="3096344" cy="3096344"/>
          </a:xfrm>
          <a:prstGeom prst="rect">
            <a:avLst/>
          </a:prstGeom>
        </p:spPr>
      </p:pic>
      <p:pic>
        <p:nvPicPr>
          <p:cNvPr id="3" name="Picture 2"/>
          <p:cNvPicPr>
            <a:picLocks noChangeAspect="1"/>
          </p:cNvPicPr>
          <p:nvPr/>
        </p:nvPicPr>
        <p:blipFill>
          <a:blip r:embed="rId4">
            <a:lum bright="-47000" contrast="75000"/>
            <a:extLst>
              <a:ext uri="{28A0092B-C50C-407E-A947-70E740481C1C}">
                <a14:useLocalDpi xmlns:a14="http://schemas.microsoft.com/office/drawing/2010/main" val="0"/>
              </a:ext>
            </a:extLst>
          </a:blip>
          <a:stretch>
            <a:fillRect/>
          </a:stretch>
        </p:blipFill>
        <p:spPr>
          <a:xfrm>
            <a:off x="5764366" y="4568548"/>
            <a:ext cx="3096344" cy="1956796"/>
          </a:xfrm>
          <a:prstGeom prst="rect">
            <a:avLst/>
          </a:prstGeom>
        </p:spPr>
      </p:pic>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extBox 9">
            <a:hlinkClick r:id="rId5" action="ppaction://hlinkfile"/>
          </p:cNvPr>
          <p:cNvSpPr txBox="1"/>
          <p:nvPr/>
        </p:nvSpPr>
        <p:spPr>
          <a:xfrm>
            <a:off x="8318076" y="38941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72166689"/>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17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228</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748000" cy="5551504"/>
          </a:xfrm>
          <a:prstGeom prst="rect">
            <a:avLst/>
          </a:prstGeom>
          <a:solidFill>
            <a:srgbClr val="F5FC9A"/>
          </a:solidFill>
          <a:ln w="57150">
            <a:solidFill>
              <a:srgbClr val="002060"/>
            </a:solidFill>
          </a:ln>
        </p:spPr>
        <p:txBody>
          <a:bodyPr wrap="square" rIns="91440">
            <a:spAutoFit/>
          </a:bodyPr>
          <a:lstStyle/>
          <a:p>
            <a:pPr marL="398463" indent="-398463">
              <a:buClr>
                <a:srgbClr val="0070C0"/>
              </a:buClr>
              <a:buFont typeface="+mj-lt"/>
              <a:buAutoNum type="arabicPeriod" startAt="4"/>
              <a:tabLst>
                <a:tab pos="796925" algn="l"/>
                <a:tab pos="2114550" algn="l"/>
                <a:tab pos="3829050" algn="l"/>
                <a:tab pos="5715000" algn="l"/>
              </a:tabLst>
            </a:pPr>
            <a:r>
              <a:rPr lang="en-US" sz="1810" b="1" dirty="0"/>
              <a:t>b</a:t>
            </a:r>
            <a:r>
              <a:rPr lang="en-US" sz="1810" dirty="0"/>
              <a:t> </a:t>
            </a:r>
            <a:r>
              <a:rPr lang="en-US" sz="1810" dirty="0" smtClean="0"/>
              <a:t>	The </a:t>
            </a:r>
            <a:r>
              <a:rPr lang="en-US" sz="1810" dirty="0"/>
              <a:t>diagram below shows a developing </a:t>
            </a:r>
            <a:r>
              <a:rPr lang="en-US" sz="1810" dirty="0" smtClean="0"/>
              <a:t/>
            </a:r>
            <a:br>
              <a:rPr lang="en-US" sz="1810" dirty="0" smtClean="0"/>
            </a:br>
            <a:r>
              <a:rPr lang="en-US" sz="1810" dirty="0" smtClean="0"/>
              <a:t>fetus </a:t>
            </a:r>
            <a:r>
              <a:rPr lang="en-US" sz="1810" dirty="0"/>
              <a:t>inside its mother’s body</a:t>
            </a:r>
            <a:r>
              <a:rPr lang="en-US" sz="1810" dirty="0" smtClean="0"/>
              <a:t>.</a:t>
            </a:r>
          </a:p>
          <a:p>
            <a:pPr marL="796925" indent="-396875">
              <a:buClr>
                <a:srgbClr val="0070C0"/>
              </a:buClr>
              <a:buFont typeface="+mj-lt"/>
              <a:buAutoNum type="romanLcPeriod"/>
              <a:tabLst>
                <a:tab pos="796925" algn="l"/>
                <a:tab pos="5143500" algn="l"/>
                <a:tab pos="5715000" algn="l"/>
              </a:tabLst>
            </a:pPr>
            <a:r>
              <a:rPr lang="en-US" sz="1810" dirty="0" smtClean="0"/>
              <a:t>Identify </a:t>
            </a:r>
            <a:r>
              <a:rPr lang="en-US" sz="1810" dirty="0"/>
              <a:t>the parts labelled A, B and C</a:t>
            </a:r>
            <a:r>
              <a:rPr lang="en-US" sz="1810" dirty="0" smtClean="0"/>
              <a:t>.	[3]</a:t>
            </a:r>
            <a:endParaRPr lang="en-US" sz="1810" dirty="0"/>
          </a:p>
          <a:p>
            <a:pPr marL="796925" indent="-396875">
              <a:buClr>
                <a:srgbClr val="0070C0"/>
              </a:buClr>
              <a:buFont typeface="+mj-lt"/>
              <a:buAutoNum type="romanLcPeriod"/>
              <a:tabLst>
                <a:tab pos="796925" algn="l"/>
                <a:tab pos="5143500" algn="l"/>
                <a:tab pos="5715000" algn="l"/>
              </a:tabLst>
            </a:pPr>
            <a:r>
              <a:rPr lang="en-US" sz="1810" dirty="0" smtClean="0"/>
              <a:t>State </a:t>
            </a:r>
            <a:r>
              <a:rPr lang="en-US" sz="1810" dirty="0"/>
              <a:t>what causes blood to flow along A</a:t>
            </a:r>
            <a:r>
              <a:rPr lang="en-US" sz="1810" dirty="0" smtClean="0"/>
              <a:t>.	[1]</a:t>
            </a:r>
            <a:endParaRPr lang="en-US" sz="1810" dirty="0"/>
          </a:p>
          <a:p>
            <a:pPr marL="796925" indent="-396875">
              <a:buClr>
                <a:srgbClr val="0070C0"/>
              </a:buClr>
              <a:buFont typeface="+mj-lt"/>
              <a:buAutoNum type="romanLcPeriod"/>
              <a:tabLst>
                <a:tab pos="796925" algn="l"/>
                <a:tab pos="5143500" algn="l"/>
                <a:tab pos="5715000" algn="l"/>
              </a:tabLst>
            </a:pPr>
            <a:r>
              <a:rPr lang="en-US" sz="1810" dirty="0" smtClean="0"/>
              <a:t>State </a:t>
            </a:r>
            <a:r>
              <a:rPr lang="en-US" sz="1810" dirty="0"/>
              <a:t>a function of </a:t>
            </a:r>
            <a:r>
              <a:rPr lang="en-US" sz="1810" dirty="0" smtClean="0"/>
              <a:t>fluid </a:t>
            </a:r>
            <a:r>
              <a:rPr lang="en-US" sz="1810" dirty="0"/>
              <a:t>inside structure </a:t>
            </a:r>
            <a:r>
              <a:rPr lang="en-US" sz="1810" dirty="0" smtClean="0"/>
              <a:t>B.	[1]</a:t>
            </a:r>
            <a:endParaRPr lang="en-US" sz="1810" dirty="0"/>
          </a:p>
          <a:p>
            <a:pPr marL="796925" indent="-396875">
              <a:buClr>
                <a:srgbClr val="0070C0"/>
              </a:buClr>
              <a:buFont typeface="+mj-lt"/>
              <a:buAutoNum type="romanLcPeriod"/>
              <a:tabLst>
                <a:tab pos="796925" algn="l"/>
                <a:tab pos="5143500" algn="l"/>
                <a:tab pos="5715000" algn="l"/>
              </a:tabLst>
            </a:pPr>
            <a:r>
              <a:rPr lang="en-US" sz="1810" dirty="0" smtClean="0"/>
              <a:t>State </a:t>
            </a:r>
            <a:r>
              <a:rPr lang="en-US" sz="1810" dirty="0"/>
              <a:t>two substances which pass from the </a:t>
            </a:r>
            <a:r>
              <a:rPr lang="en-US" sz="1810" dirty="0" smtClean="0"/>
              <a:t/>
            </a:r>
            <a:br>
              <a:rPr lang="en-US" sz="1810" dirty="0" smtClean="0"/>
            </a:br>
            <a:r>
              <a:rPr lang="en-US" sz="1810" dirty="0" smtClean="0"/>
              <a:t>mother </a:t>
            </a:r>
            <a:r>
              <a:rPr lang="en-US" sz="1810" dirty="0"/>
              <a:t>to the fetus, and two waste </a:t>
            </a:r>
            <a:r>
              <a:rPr lang="en-US" sz="1810" dirty="0" smtClean="0"/>
              <a:t>substances </a:t>
            </a:r>
            <a:br>
              <a:rPr lang="en-US" sz="1810" dirty="0" smtClean="0"/>
            </a:br>
            <a:r>
              <a:rPr lang="en-US" sz="1810" dirty="0" smtClean="0"/>
              <a:t>which </a:t>
            </a:r>
            <a:r>
              <a:rPr lang="en-US" sz="1810" dirty="0"/>
              <a:t>pass from the fetus to the </a:t>
            </a:r>
            <a:r>
              <a:rPr lang="en-US" sz="1810" dirty="0" smtClean="0"/>
              <a:t>mother.	[4]</a:t>
            </a:r>
          </a:p>
          <a:p>
            <a:pPr marL="400050">
              <a:buClr>
                <a:srgbClr val="0070C0"/>
              </a:buClr>
              <a:tabLst>
                <a:tab pos="796925" algn="l"/>
                <a:tab pos="5143500" algn="l"/>
                <a:tab pos="5715000" algn="l"/>
              </a:tabLst>
            </a:pPr>
            <a:r>
              <a:rPr lang="en-US" sz="1810" b="1" dirty="0" smtClean="0"/>
              <a:t>c</a:t>
            </a:r>
            <a:r>
              <a:rPr lang="en-US" sz="1810" dirty="0" smtClean="0"/>
              <a:t> 	The </a:t>
            </a:r>
            <a:r>
              <a:rPr lang="en-US" sz="1810" dirty="0"/>
              <a:t>placenta acts as a barrier keeping the </a:t>
            </a:r>
            <a:r>
              <a:rPr lang="en-US" sz="1810" dirty="0" smtClean="0"/>
              <a:t/>
            </a:r>
            <a:br>
              <a:rPr lang="en-US" sz="1810" dirty="0" smtClean="0"/>
            </a:br>
            <a:r>
              <a:rPr lang="en-US" sz="1810" dirty="0" smtClean="0"/>
              <a:t>	blood </a:t>
            </a:r>
            <a:r>
              <a:rPr lang="en-US" sz="1810" dirty="0"/>
              <a:t>of the mother and the fetus separate.</a:t>
            </a:r>
          </a:p>
          <a:p>
            <a:pPr marL="796925" indent="-398463">
              <a:buClr>
                <a:srgbClr val="0070C0"/>
              </a:buClr>
              <a:buFont typeface="+mj-lt"/>
              <a:buAutoNum type="romanLcPeriod"/>
              <a:tabLst>
                <a:tab pos="796925" algn="l"/>
                <a:tab pos="2114550" algn="l"/>
                <a:tab pos="8115300" algn="l"/>
              </a:tabLst>
            </a:pPr>
            <a:r>
              <a:rPr lang="en-US" sz="1810" dirty="0" smtClean="0"/>
              <a:t>Suggest </a:t>
            </a:r>
            <a:r>
              <a:rPr lang="en-US" sz="1810" dirty="0"/>
              <a:t>why the blood of the mother is separated from the blood of the fetus</a:t>
            </a:r>
            <a:r>
              <a:rPr lang="en-US" sz="1810" dirty="0" smtClean="0"/>
              <a:t>.		[2]</a:t>
            </a:r>
            <a:endParaRPr lang="en-US" sz="1810" dirty="0"/>
          </a:p>
          <a:p>
            <a:pPr marL="796925" indent="-398463">
              <a:buClr>
                <a:srgbClr val="0070C0"/>
              </a:buClr>
              <a:buFont typeface="+mj-lt"/>
              <a:buAutoNum type="romanLcPeriod"/>
              <a:tabLst>
                <a:tab pos="796925" algn="l"/>
                <a:tab pos="2114550" algn="l"/>
                <a:tab pos="8115300" algn="l"/>
              </a:tabLst>
            </a:pPr>
            <a:r>
              <a:rPr lang="en-US" sz="1810" dirty="0" smtClean="0"/>
              <a:t>Despite </a:t>
            </a:r>
            <a:r>
              <a:rPr lang="en-US" sz="1810" dirty="0"/>
              <a:t>the barrier between the maternal and fetal blood systems, some harmful chemical substances may pass from the mother to the </a:t>
            </a:r>
            <a:r>
              <a:rPr lang="en-US" sz="1810" dirty="0" smtClean="0"/>
              <a:t>fetus.</a:t>
            </a:r>
            <a:br>
              <a:rPr lang="en-US" sz="1810" dirty="0" smtClean="0"/>
            </a:br>
            <a:r>
              <a:rPr lang="en-US" sz="1810" dirty="0" smtClean="0"/>
              <a:t>Suggest </a:t>
            </a:r>
            <a:r>
              <a:rPr lang="en-US" sz="1810" dirty="0"/>
              <a:t>one </a:t>
            </a:r>
            <a:r>
              <a:rPr lang="en-US" sz="1810" dirty="0" smtClean="0"/>
              <a:t>example.	[1]</a:t>
            </a:r>
          </a:p>
          <a:p>
            <a:pPr marL="398462">
              <a:buClr>
                <a:srgbClr val="0070C0"/>
              </a:buClr>
              <a:tabLst>
                <a:tab pos="796925" algn="l"/>
                <a:tab pos="2114550" algn="l"/>
                <a:tab pos="8115300" algn="l"/>
              </a:tabLst>
            </a:pPr>
            <a:r>
              <a:rPr lang="en-US" sz="1810" b="1" dirty="0" smtClean="0"/>
              <a:t>d</a:t>
            </a:r>
            <a:r>
              <a:rPr lang="en-US" sz="1810" dirty="0" smtClean="0"/>
              <a:t> 	After </a:t>
            </a:r>
            <a:r>
              <a:rPr lang="en-US" sz="1810" dirty="0"/>
              <a:t>it is born, the baby’s main source of food is </a:t>
            </a:r>
            <a:r>
              <a:rPr lang="en-US" sz="1810" dirty="0" smtClean="0"/>
              <a:t>milk. </a:t>
            </a:r>
            <a:br>
              <a:rPr lang="en-US" sz="1810" dirty="0" smtClean="0"/>
            </a:br>
            <a:r>
              <a:rPr lang="en-US" sz="1810" dirty="0" smtClean="0"/>
              <a:t>	Give </a:t>
            </a:r>
            <a:r>
              <a:rPr lang="en-US" sz="1810" dirty="0"/>
              <a:t>two advantages of feeding a baby on breast milk rather than using </a:t>
            </a:r>
            <a:r>
              <a:rPr lang="en-US" sz="1810" dirty="0" smtClean="0"/>
              <a:t>	milk </a:t>
            </a:r>
            <a:r>
              <a:rPr lang="en-US" sz="1810" dirty="0"/>
              <a:t>prepared from milk powder</a:t>
            </a:r>
            <a:r>
              <a:rPr lang="en-US" sz="1810" dirty="0" smtClean="0"/>
              <a:t>.	[2]</a:t>
            </a:r>
            <a:br>
              <a:rPr lang="en-US" sz="1810" dirty="0" smtClean="0"/>
            </a:br>
            <a:r>
              <a:rPr lang="en-US" sz="1810" i="1" dirty="0" smtClean="0"/>
              <a:t>[</a:t>
            </a:r>
            <a:r>
              <a:rPr lang="en-US" sz="1810" i="1" dirty="0"/>
              <a:t>Cambridge O level Human Biology 5096/21, Question 1, October/November 2011 ]</a:t>
            </a:r>
          </a:p>
        </p:txBody>
      </p:sp>
      <p:pic>
        <p:nvPicPr>
          <p:cNvPr id="4" name="Picture 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940152" y="1209030"/>
            <a:ext cx="2924020" cy="2652018"/>
          </a:xfrm>
          <a:prstGeom prst="rect">
            <a:avLst/>
          </a:prstGeom>
        </p:spPr>
      </p:pic>
      <p:sp>
        <p:nvSpPr>
          <p:cNvPr id="25" name="Oval 24"/>
          <p:cNvSpPr/>
          <p:nvPr/>
        </p:nvSpPr>
        <p:spPr>
          <a:xfrm rot="1078849">
            <a:off x="8525924" y="98724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extBox 9">
            <a:hlinkClick r:id="rId4" action="ppaction://hlinkfile"/>
          </p:cNvPr>
          <p:cNvSpPr txBox="1"/>
          <p:nvPr/>
        </p:nvSpPr>
        <p:spPr>
          <a:xfrm>
            <a:off x="8318076" y="331808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3683100"/>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17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748000" cy="5539978"/>
          </a:xfrm>
          <a:prstGeom prst="rect">
            <a:avLst/>
          </a:prstGeom>
          <a:solidFill>
            <a:srgbClr val="F5FC9A"/>
          </a:solidFill>
          <a:ln w="57150">
            <a:solidFill>
              <a:srgbClr val="002060"/>
            </a:solidFill>
          </a:ln>
        </p:spPr>
        <p:txBody>
          <a:bodyPr wrap="square" rIns="91440">
            <a:spAutoFit/>
          </a:bodyPr>
          <a:lstStyle/>
          <a:p>
            <a:pPr marL="457200" indent="-457200">
              <a:buClr>
                <a:srgbClr val="0070C0"/>
              </a:buClr>
              <a:buFont typeface="+mj-lt"/>
              <a:buAutoNum type="arabicPeriod" startAt="5"/>
              <a:tabLst>
                <a:tab pos="796925" algn="l"/>
                <a:tab pos="2114550" algn="l"/>
                <a:tab pos="3829050" algn="l"/>
                <a:tab pos="5715000" algn="l"/>
              </a:tabLst>
            </a:pPr>
            <a:r>
              <a:rPr lang="en-US" sz="2000" dirty="0" smtClean="0"/>
              <a:t>The </a:t>
            </a:r>
            <a:r>
              <a:rPr lang="en-US" sz="2000" dirty="0"/>
              <a:t>diagram shows a human </a:t>
            </a:r>
            <a:r>
              <a:rPr lang="en-US" sz="2000" dirty="0" smtClean="0"/>
              <a:t>sperm</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1400" dirty="0" smtClean="0"/>
              <a:t/>
            </a:r>
            <a:br>
              <a:rPr lang="en-US" sz="1400" dirty="0" smtClean="0"/>
            </a:br>
            <a:r>
              <a:rPr lang="en-US" sz="2000" dirty="0" smtClean="0"/>
              <a:t/>
            </a:r>
            <a:br>
              <a:rPr lang="en-US" sz="2000" dirty="0" smtClean="0"/>
            </a:br>
            <a:endParaRPr lang="en-US" sz="2000" dirty="0" smtClean="0"/>
          </a:p>
          <a:p>
            <a:pPr marL="457200" indent="-457200">
              <a:buClr>
                <a:srgbClr val="0070C0"/>
              </a:buClr>
              <a:buFont typeface="+mj-lt"/>
              <a:buAutoNum type="alphaLcPeriod"/>
              <a:tabLst>
                <a:tab pos="2457450" algn="l"/>
                <a:tab pos="4343400" algn="l"/>
                <a:tab pos="5600700" algn="l"/>
              </a:tabLst>
            </a:pPr>
            <a:r>
              <a:rPr lang="en-US" sz="2000" dirty="0" smtClean="0"/>
              <a:t>Make </a:t>
            </a:r>
            <a:r>
              <a:rPr lang="en-US" sz="2000" dirty="0"/>
              <a:t>a copy of the diagram. On your diagram label the following parts: </a:t>
            </a:r>
            <a:r>
              <a:rPr lang="en-US" sz="2000" dirty="0" smtClean="0"/>
              <a:t/>
            </a:r>
            <a:br>
              <a:rPr lang="en-US" sz="2000" dirty="0" smtClean="0"/>
            </a:br>
            <a:r>
              <a:rPr lang="en-US" sz="2000" b="1" dirty="0" smtClean="0"/>
              <a:t>cell </a:t>
            </a:r>
            <a:r>
              <a:rPr lang="en-US" sz="2000" b="1" dirty="0"/>
              <a:t>membrane </a:t>
            </a:r>
            <a:r>
              <a:rPr lang="en-US" sz="2000" b="1" dirty="0" smtClean="0"/>
              <a:t>	cytoplasm 	nucleus	mitochondrion</a:t>
            </a:r>
            <a:br>
              <a:rPr lang="en-US" sz="2000" b="1" dirty="0" smtClean="0"/>
            </a:br>
            <a:r>
              <a:rPr lang="en-US" sz="2000" b="1" dirty="0" smtClean="0"/>
              <a:t>flagellum</a:t>
            </a:r>
            <a:r>
              <a:rPr lang="en-US" sz="2000" b="1" dirty="0"/>
              <a:t>	</a:t>
            </a:r>
            <a:r>
              <a:rPr lang="en-US" sz="2000" b="1" dirty="0" smtClean="0"/>
              <a:t>acrosome </a:t>
            </a:r>
            <a:r>
              <a:rPr lang="en-US" sz="2000" dirty="0" smtClean="0"/>
              <a:t>				             [</a:t>
            </a:r>
            <a:r>
              <a:rPr lang="en-US" sz="2000" dirty="0"/>
              <a:t>3]</a:t>
            </a:r>
          </a:p>
          <a:p>
            <a:pPr marL="457200" indent="-457200">
              <a:buClr>
                <a:srgbClr val="0070C0"/>
              </a:buClr>
              <a:buFont typeface="+mj-lt"/>
              <a:buAutoNum type="alphaLcPeriod"/>
              <a:tabLst>
                <a:tab pos="796925" algn="l"/>
                <a:tab pos="2114550" algn="l"/>
                <a:tab pos="3829050" algn="l"/>
                <a:tab pos="5715000" algn="l"/>
              </a:tabLst>
            </a:pPr>
            <a:r>
              <a:rPr lang="en-US" sz="2000" dirty="0"/>
              <a:t>b With reference to your diagram, explain how the structure of a sperm </a:t>
            </a:r>
            <a:r>
              <a:rPr lang="en-US" sz="2000" dirty="0" smtClean="0"/>
              <a:t>adapts it </a:t>
            </a:r>
            <a:r>
              <a:rPr lang="en-US" sz="2000" dirty="0"/>
              <a:t>for its function. </a:t>
            </a:r>
            <a:r>
              <a:rPr lang="en-US" sz="2000" dirty="0" smtClean="0"/>
              <a:t>			                          [</a:t>
            </a:r>
            <a:r>
              <a:rPr lang="en-US" sz="2000" dirty="0"/>
              <a:t>4]</a:t>
            </a:r>
          </a:p>
          <a:p>
            <a:pPr marL="457200" indent="-457200">
              <a:buClr>
                <a:srgbClr val="0070C0"/>
              </a:buClr>
              <a:buFont typeface="+mj-lt"/>
              <a:buAutoNum type="alphaLcPeriod"/>
              <a:tabLst>
                <a:tab pos="796925" algn="l"/>
                <a:tab pos="2114550" algn="l"/>
                <a:tab pos="3829050" algn="l"/>
                <a:tab pos="5715000" algn="l"/>
              </a:tabLst>
            </a:pPr>
            <a:r>
              <a:rPr lang="en-US" sz="2000" dirty="0" smtClean="0"/>
              <a:t>Describe </a:t>
            </a:r>
            <a:r>
              <a:rPr lang="en-US" sz="2000" dirty="0"/>
              <a:t>how a human egg cell is adapted for its function. </a:t>
            </a:r>
            <a:r>
              <a:rPr lang="en-US" sz="2000" dirty="0" smtClean="0"/>
              <a:t>	             [</a:t>
            </a:r>
            <a:r>
              <a:rPr lang="en-US" sz="2000" dirty="0"/>
              <a:t>3]</a:t>
            </a:r>
          </a:p>
        </p:txBody>
      </p:sp>
      <p:sp>
        <p:nvSpPr>
          <p:cNvPr id="25" name="Oval 24"/>
          <p:cNvSpPr/>
          <p:nvPr/>
        </p:nvSpPr>
        <p:spPr>
          <a:xfrm rot="1078849">
            <a:off x="8525924" y="98724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416"/>
          <a:stretch/>
        </p:blipFill>
        <p:spPr>
          <a:xfrm>
            <a:off x="261513" y="1626499"/>
            <a:ext cx="8571396" cy="2882621"/>
          </a:xfrm>
          <a:prstGeom prst="rect">
            <a:avLst/>
          </a:prstGeom>
        </p:spPr>
      </p:pic>
      <p:sp>
        <p:nvSpPr>
          <p:cNvPr id="8" name="TextBox 7">
            <a:hlinkClick r:id="rId4" action="ppaction://hlinkfile"/>
          </p:cNvPr>
          <p:cNvSpPr txBox="1"/>
          <p:nvPr/>
        </p:nvSpPr>
        <p:spPr>
          <a:xfrm>
            <a:off x="8318076" y="3717032"/>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69274466"/>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17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748000" cy="5516895"/>
          </a:xfrm>
          <a:prstGeom prst="rect">
            <a:avLst/>
          </a:prstGeom>
          <a:solidFill>
            <a:srgbClr val="F5FC9A"/>
          </a:solidFill>
          <a:ln w="57150">
            <a:solidFill>
              <a:srgbClr val="002060"/>
            </a:solidFill>
          </a:ln>
        </p:spPr>
        <p:txBody>
          <a:bodyPr wrap="square" rIns="91440">
            <a:spAutoFit/>
          </a:bodyPr>
          <a:lstStyle/>
          <a:p>
            <a:pPr marL="457200" indent="-457200">
              <a:buClr>
                <a:srgbClr val="0070C0"/>
              </a:buClr>
              <a:buFont typeface="+mj-lt"/>
              <a:buAutoNum type="arabicPeriod" startAt="6"/>
              <a:tabLst>
                <a:tab pos="796925" algn="l"/>
                <a:tab pos="2114550" algn="l"/>
                <a:tab pos="3829050" algn="l"/>
                <a:tab pos="5715000" algn="l"/>
              </a:tabLst>
            </a:pPr>
            <a:r>
              <a:rPr lang="en-US" dirty="0" smtClean="0"/>
              <a:t>The </a:t>
            </a:r>
            <a:r>
              <a:rPr lang="en-US" dirty="0"/>
              <a:t>graph shows the number of people in the Caribbean who were known to be infected with HIV, who had AIDS and who died from AIDS, between 1982 and 2008</a:t>
            </a:r>
            <a:r>
              <a:rPr lang="en-US" dirty="0" smtClean="0"/>
              <a:t>.</a:t>
            </a:r>
          </a:p>
          <a:p>
            <a:pPr marL="457200" indent="-457200">
              <a:buClr>
                <a:srgbClr val="0070C0"/>
              </a:buClr>
              <a:buFont typeface="+mj-lt"/>
              <a:buAutoNum type="arabicPeriod" startAt="6"/>
              <a:tabLst>
                <a:tab pos="796925" algn="l"/>
                <a:tab pos="2114550" algn="l"/>
                <a:tab pos="3829050" algn="l"/>
                <a:tab pos="5715000" algn="l"/>
              </a:tabLst>
            </a:pPr>
            <a:endParaRPr lang="en-US" dirty="0"/>
          </a:p>
          <a:p>
            <a:pPr marL="457200" indent="-457200">
              <a:buClr>
                <a:srgbClr val="0070C0"/>
              </a:buClr>
              <a:buFont typeface="+mj-lt"/>
              <a:buAutoNum type="arabicPeriod" startAt="6"/>
              <a:tabLst>
                <a:tab pos="796925" algn="l"/>
                <a:tab pos="2114550" algn="l"/>
                <a:tab pos="3829050" algn="l"/>
                <a:tab pos="5715000" algn="l"/>
              </a:tabLst>
            </a:pPr>
            <a:endParaRPr lang="en-US" dirty="0" smtClean="0"/>
          </a:p>
          <a:p>
            <a:pPr marL="457200" indent="-457200">
              <a:buClr>
                <a:srgbClr val="0070C0"/>
              </a:buClr>
              <a:buFont typeface="+mj-lt"/>
              <a:buAutoNum type="arabicPeriod" startAt="6"/>
              <a:tabLst>
                <a:tab pos="796925" algn="l"/>
                <a:tab pos="2114550" algn="l"/>
                <a:tab pos="3829050" algn="l"/>
                <a:tab pos="5715000" algn="l"/>
              </a:tabLst>
            </a:pPr>
            <a:endParaRPr lang="en-US" dirty="0"/>
          </a:p>
          <a:p>
            <a:pPr marL="457200" indent="-457200">
              <a:buClr>
                <a:srgbClr val="0070C0"/>
              </a:buClr>
              <a:buFont typeface="+mj-lt"/>
              <a:buAutoNum type="arabicPeriod" startAt="6"/>
              <a:tabLst>
                <a:tab pos="796925" algn="l"/>
                <a:tab pos="2114550" algn="l"/>
                <a:tab pos="3829050" algn="l"/>
                <a:tab pos="5715000" algn="l"/>
              </a:tabLst>
            </a:pPr>
            <a:endParaRPr lang="en-US" dirty="0" smtClean="0"/>
          </a:p>
          <a:p>
            <a:pPr marL="457200" indent="-457200">
              <a:buClr>
                <a:srgbClr val="0070C0"/>
              </a:buClr>
              <a:buFont typeface="+mj-lt"/>
              <a:buAutoNum type="arabicPeriod" startAt="6"/>
              <a:tabLst>
                <a:tab pos="796925" algn="l"/>
                <a:tab pos="2114550" algn="l"/>
                <a:tab pos="3829050" algn="l"/>
                <a:tab pos="5715000" algn="l"/>
              </a:tabLst>
            </a:pPr>
            <a:endParaRPr lang="en-US" dirty="0"/>
          </a:p>
          <a:p>
            <a:pPr marL="457200" indent="-457200">
              <a:buClr>
                <a:srgbClr val="0070C0"/>
              </a:buClr>
              <a:buFont typeface="+mj-lt"/>
              <a:buAutoNum type="arabicPeriod" startAt="6"/>
              <a:tabLst>
                <a:tab pos="796925" algn="l"/>
                <a:tab pos="2114550" algn="l"/>
                <a:tab pos="3829050" algn="l"/>
                <a:tab pos="5715000" algn="l"/>
              </a:tabLst>
            </a:pPr>
            <a:endParaRPr lang="en-US" dirty="0" smtClean="0"/>
          </a:p>
          <a:p>
            <a:pPr marL="457200" indent="-457200">
              <a:buClr>
                <a:srgbClr val="0070C0"/>
              </a:buClr>
              <a:buFont typeface="+mj-lt"/>
              <a:buAutoNum type="arabicPeriod" startAt="6"/>
              <a:tabLst>
                <a:tab pos="796925" algn="l"/>
                <a:tab pos="2114550" algn="l"/>
                <a:tab pos="3829050" algn="l"/>
                <a:tab pos="5715000" algn="l"/>
              </a:tabLst>
            </a:pPr>
            <a:endParaRPr lang="en-US" dirty="0" smtClean="0"/>
          </a:p>
          <a:p>
            <a:pPr marL="457200" indent="-457200">
              <a:buClr>
                <a:srgbClr val="0070C0"/>
              </a:buClr>
              <a:buFont typeface="+mj-lt"/>
              <a:buAutoNum type="arabicPeriod" startAt="6"/>
              <a:tabLst>
                <a:tab pos="796925" algn="l"/>
                <a:tab pos="2114550" algn="l"/>
                <a:tab pos="3829050" algn="l"/>
                <a:tab pos="5715000" algn="l"/>
              </a:tabLst>
            </a:pPr>
            <a:endParaRPr lang="en-US" dirty="0"/>
          </a:p>
          <a:p>
            <a:pPr marL="457200" indent="-457200">
              <a:buClr>
                <a:srgbClr val="0070C0"/>
              </a:buClr>
              <a:buFont typeface="+mj-lt"/>
              <a:buAutoNum type="arabicPeriod" startAt="6"/>
              <a:tabLst>
                <a:tab pos="796925" algn="l"/>
                <a:tab pos="2114550" algn="l"/>
                <a:tab pos="3829050" algn="l"/>
                <a:tab pos="5715000" algn="l"/>
              </a:tabLst>
            </a:pPr>
            <a:endParaRPr lang="en-US" sz="1100" dirty="0"/>
          </a:p>
          <a:p>
            <a:pPr>
              <a:buClr>
                <a:srgbClr val="0070C0"/>
              </a:buClr>
              <a:tabLst>
                <a:tab pos="796925" algn="l"/>
                <a:tab pos="2114550" algn="l"/>
                <a:tab pos="3829050" algn="l"/>
                <a:tab pos="5715000" algn="l"/>
              </a:tabLst>
            </a:pPr>
            <a:endParaRPr lang="en-US" dirty="0" smtClean="0"/>
          </a:p>
          <a:p>
            <a:pPr marL="457200" indent="-457200">
              <a:buClr>
                <a:srgbClr val="0070C0"/>
              </a:buClr>
              <a:buFont typeface="+mj-lt"/>
              <a:buAutoNum type="arabicPeriod" startAt="6"/>
              <a:tabLst>
                <a:tab pos="796925" algn="l"/>
                <a:tab pos="2114550" algn="l"/>
                <a:tab pos="3829050" algn="l"/>
                <a:tab pos="5715000" algn="l"/>
              </a:tabLst>
            </a:pPr>
            <a:endParaRPr lang="en-US" dirty="0"/>
          </a:p>
          <a:p>
            <a:pPr marL="342900" indent="-342900">
              <a:buClr>
                <a:srgbClr val="0070C0"/>
              </a:buClr>
              <a:buFont typeface="+mj-lt"/>
              <a:buAutoNum type="alphaLcPeriod"/>
              <a:tabLst>
                <a:tab pos="8515350" algn="r"/>
              </a:tabLst>
            </a:pPr>
            <a:r>
              <a:rPr lang="en-US" dirty="0" smtClean="0"/>
              <a:t>With </a:t>
            </a:r>
            <a:r>
              <a:rPr lang="en-US" dirty="0"/>
              <a:t>reference to the graph, describe the changes in the number of people infected </a:t>
            </a:r>
            <a:r>
              <a:rPr lang="en-US" dirty="0" smtClean="0"/>
              <a:t>with HIV </a:t>
            </a:r>
            <a:r>
              <a:rPr lang="en-US" dirty="0"/>
              <a:t>between 1982 and 2008. </a:t>
            </a:r>
            <a:r>
              <a:rPr lang="en-US" dirty="0" smtClean="0"/>
              <a:t>	[</a:t>
            </a:r>
            <a:r>
              <a:rPr lang="en-US" dirty="0"/>
              <a:t>3]</a:t>
            </a:r>
          </a:p>
          <a:p>
            <a:pPr marL="342900" indent="-342900">
              <a:buClr>
                <a:srgbClr val="0070C0"/>
              </a:buClr>
              <a:buFont typeface="+mj-lt"/>
              <a:buAutoNum type="alphaLcPeriod"/>
              <a:tabLst>
                <a:tab pos="8515350" algn="r"/>
              </a:tabLst>
            </a:pPr>
            <a:r>
              <a:rPr lang="en-US" dirty="0" smtClean="0"/>
              <a:t>Suggest </a:t>
            </a:r>
            <a:r>
              <a:rPr lang="en-US" dirty="0"/>
              <a:t>why the actual number of people infected with HIV may be greater than </a:t>
            </a:r>
            <a:r>
              <a:rPr lang="en-US" dirty="0" smtClean="0"/>
              <a:t>the numbers </a:t>
            </a:r>
            <a:r>
              <a:rPr lang="en-US" dirty="0"/>
              <a:t>shown on the graph. </a:t>
            </a:r>
            <a:r>
              <a:rPr lang="en-US" dirty="0" smtClean="0"/>
              <a:t>	[</a:t>
            </a:r>
            <a:r>
              <a:rPr lang="en-US" dirty="0"/>
              <a:t>2]</a:t>
            </a:r>
          </a:p>
          <a:p>
            <a:pPr marL="342900" indent="-342900">
              <a:buClr>
                <a:srgbClr val="0070C0"/>
              </a:buClr>
              <a:buFont typeface="+mj-lt"/>
              <a:buAutoNum type="alphaLcPeriod"/>
              <a:tabLst>
                <a:tab pos="8515350" algn="r"/>
              </a:tabLst>
            </a:pPr>
            <a:r>
              <a:rPr lang="en-US" dirty="0" smtClean="0"/>
              <a:t>Explain </a:t>
            </a:r>
            <a:r>
              <a:rPr lang="en-US" dirty="0"/>
              <a:t>how infection with HIV leads to the symptoms of AIDS. </a:t>
            </a:r>
            <a:r>
              <a:rPr lang="en-US" dirty="0" smtClean="0"/>
              <a:t>	[</a:t>
            </a:r>
            <a:r>
              <a:rPr lang="en-US" dirty="0"/>
              <a:t>5]</a:t>
            </a:r>
          </a:p>
          <a:p>
            <a:pPr marL="342900" indent="-342900">
              <a:buClr>
                <a:srgbClr val="0070C0"/>
              </a:buClr>
              <a:buFont typeface="+mj-lt"/>
              <a:buAutoNum type="alphaLcPeriod"/>
              <a:tabLst>
                <a:tab pos="8515350" algn="r"/>
              </a:tabLst>
            </a:pPr>
            <a:r>
              <a:rPr lang="en-US" dirty="0" smtClean="0"/>
              <a:t>Suggest </a:t>
            </a:r>
            <a:r>
              <a:rPr lang="en-US" dirty="0"/>
              <a:t>the reasons for the shape of the graphs between 2004 and 2008. </a:t>
            </a:r>
            <a:r>
              <a:rPr lang="en-US" dirty="0" smtClean="0"/>
              <a:t>	[</a:t>
            </a:r>
            <a:r>
              <a:rPr lang="en-US" dirty="0"/>
              <a:t>4]</a:t>
            </a:r>
          </a:p>
        </p:txBody>
      </p:sp>
      <p:sp>
        <p:nvSpPr>
          <p:cNvPr id="25" name="Oval 24"/>
          <p:cNvSpPr/>
          <p:nvPr/>
        </p:nvSpPr>
        <p:spPr>
          <a:xfrm rot="1078849">
            <a:off x="8525924" y="98724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547664" y="1794874"/>
            <a:ext cx="7272808" cy="3023527"/>
          </a:xfrm>
          <a:prstGeom prst="rect">
            <a:avLst/>
          </a:prstGeom>
        </p:spPr>
      </p:pic>
      <p:sp>
        <p:nvSpPr>
          <p:cNvPr id="8" name="TextBox 7">
            <a:hlinkClick r:id="rId4" action="ppaction://hlinkfile"/>
          </p:cNvPr>
          <p:cNvSpPr txBox="1"/>
          <p:nvPr/>
        </p:nvSpPr>
        <p:spPr>
          <a:xfrm>
            <a:off x="8318076" y="177281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80276903"/>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17.1 – Workbook Questions - Gametes</a:t>
            </a:r>
            <a:endParaRPr lang="en-GB" sz="3600" b="1" dirty="0" smtClean="0"/>
          </a:p>
        </p:txBody>
      </p:sp>
      <p:sp>
        <p:nvSpPr>
          <p:cNvPr id="6" name="Rectangle 33"/>
          <p:cNvSpPr/>
          <p:nvPr/>
        </p:nvSpPr>
        <p:spPr>
          <a:xfrm>
            <a:off x="179512" y="1131713"/>
            <a:ext cx="8712968" cy="546303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2100" dirty="0" smtClean="0"/>
              <a:t>The </a:t>
            </a:r>
            <a:r>
              <a:rPr lang="en-US" sz="2100" dirty="0"/>
              <a:t>diagrams show human female and male </a:t>
            </a:r>
            <a:r>
              <a:rPr lang="en-US" sz="2100" dirty="0" smtClean="0"/>
              <a:t/>
            </a:r>
            <a:br>
              <a:rPr lang="en-US" sz="2100" dirty="0" smtClean="0"/>
            </a:br>
            <a:r>
              <a:rPr lang="en-US" sz="2100" dirty="0" smtClean="0"/>
              <a:t>gametes</a:t>
            </a:r>
            <a:r>
              <a:rPr lang="en-US" sz="2100" dirty="0"/>
              <a:t>.</a:t>
            </a:r>
          </a:p>
          <a:p>
            <a:pPr marL="439738" indent="-439738">
              <a:buClr>
                <a:srgbClr val="C00000"/>
              </a:buClr>
              <a:buFont typeface="+mj-lt"/>
              <a:buAutoNum type="alphaLcPeriod"/>
              <a:tabLst>
                <a:tab pos="809625" algn="l"/>
                <a:tab pos="1073150" algn="l"/>
                <a:tab pos="8435975" algn="r"/>
              </a:tabLst>
            </a:pPr>
            <a:r>
              <a:rPr lang="en-US" sz="2100" dirty="0" smtClean="0"/>
              <a:t>Use </a:t>
            </a:r>
            <a:r>
              <a:rPr lang="en-US" sz="2100" dirty="0"/>
              <a:t>black or dark blue to label all the </a:t>
            </a:r>
            <a:r>
              <a:rPr lang="en-US" sz="2100" dirty="0" smtClean="0"/>
              <a:t/>
            </a:r>
            <a:br>
              <a:rPr lang="en-US" sz="2100" dirty="0" smtClean="0"/>
            </a:br>
            <a:r>
              <a:rPr lang="en-US" sz="2100" dirty="0" smtClean="0"/>
              <a:t>structures </a:t>
            </a:r>
            <a:r>
              <a:rPr lang="en-US" sz="2100" dirty="0"/>
              <a:t>on each gamete that you </a:t>
            </a:r>
            <a:r>
              <a:rPr lang="en-US" sz="2100" dirty="0" smtClean="0"/>
              <a:t>would </a:t>
            </a:r>
            <a:r>
              <a:rPr lang="en-US" sz="2100" dirty="0"/>
              <a:t>find </a:t>
            </a:r>
            <a:r>
              <a:rPr lang="en-US" sz="2100" dirty="0" smtClean="0"/>
              <a:t/>
            </a:r>
            <a:br>
              <a:rPr lang="en-US" sz="2100" dirty="0" smtClean="0"/>
            </a:br>
            <a:r>
              <a:rPr lang="en-US" sz="2100" dirty="0" smtClean="0"/>
              <a:t>in </a:t>
            </a:r>
            <a:r>
              <a:rPr lang="en-US" sz="2100" dirty="0"/>
              <a:t>any animal cell, </a:t>
            </a:r>
            <a:endParaRPr lang="en-US" sz="2100" dirty="0" smtClean="0"/>
          </a:p>
          <a:p>
            <a:pPr marL="439738" indent="-439738">
              <a:buClr>
                <a:srgbClr val="C00000"/>
              </a:buClr>
              <a:buFont typeface="+mj-lt"/>
              <a:buAutoNum type="alphaLcPeriod"/>
              <a:tabLst>
                <a:tab pos="809625" algn="l"/>
                <a:tab pos="1073150" algn="l"/>
                <a:tab pos="8435975" algn="r"/>
              </a:tabLst>
            </a:pPr>
            <a:r>
              <a:rPr lang="en-US" sz="2100" dirty="0" smtClean="0"/>
              <a:t>Use </a:t>
            </a:r>
            <a:r>
              <a:rPr lang="en-US" sz="2100" dirty="0"/>
              <a:t>red or another contrasting colour to label all </a:t>
            </a:r>
            <a:r>
              <a:rPr lang="en-US" sz="2100" dirty="0" smtClean="0"/>
              <a:t/>
            </a:r>
            <a:br>
              <a:rPr lang="en-US" sz="2100" dirty="0" smtClean="0"/>
            </a:br>
            <a:r>
              <a:rPr lang="en-US" sz="2100" dirty="0" smtClean="0"/>
              <a:t>the </a:t>
            </a:r>
            <a:r>
              <a:rPr lang="en-US" sz="2100" dirty="0"/>
              <a:t>structures on each gamete that are adaptations </a:t>
            </a:r>
            <a:r>
              <a:rPr lang="en-US" sz="2100" dirty="0" smtClean="0"/>
              <a:t/>
            </a:r>
            <a:br>
              <a:rPr lang="en-US" sz="2100" dirty="0" smtClean="0"/>
            </a:br>
            <a:r>
              <a:rPr lang="en-US" sz="2100" dirty="0" smtClean="0"/>
              <a:t>for </a:t>
            </a:r>
            <a:r>
              <a:rPr lang="en-US" sz="2100" dirty="0"/>
              <a:t>their </a:t>
            </a:r>
            <a:r>
              <a:rPr lang="en-US" sz="2100" dirty="0" err="1"/>
              <a:t>specialised</a:t>
            </a:r>
            <a:r>
              <a:rPr lang="en-US" sz="2100" dirty="0"/>
              <a:t> </a:t>
            </a:r>
            <a:r>
              <a:rPr lang="en-US" sz="2100" dirty="0" smtClean="0"/>
              <a:t/>
            </a:r>
            <a:br>
              <a:rPr lang="en-US" sz="2100" dirty="0" smtClean="0"/>
            </a:br>
            <a:r>
              <a:rPr lang="en-US" sz="2100" dirty="0" smtClean="0"/>
              <a:t>functions</a:t>
            </a:r>
            <a:r>
              <a:rPr lang="en-US" sz="2100" dirty="0"/>
              <a:t>. Explain how </a:t>
            </a:r>
            <a:r>
              <a:rPr lang="en-US" sz="2100" dirty="0" smtClean="0"/>
              <a:t/>
            </a:r>
            <a:br>
              <a:rPr lang="en-US" sz="2100" dirty="0" smtClean="0"/>
            </a:br>
            <a:r>
              <a:rPr lang="en-US" sz="2100" dirty="0" smtClean="0"/>
              <a:t>each </a:t>
            </a:r>
            <a:r>
              <a:rPr lang="en-US" sz="2100" dirty="0"/>
              <a:t>feature that you </a:t>
            </a:r>
            <a:r>
              <a:rPr lang="en-US" sz="2100" dirty="0" smtClean="0"/>
              <a:t/>
            </a:r>
            <a:br>
              <a:rPr lang="en-US" sz="2100" dirty="0" smtClean="0"/>
            </a:br>
            <a:r>
              <a:rPr lang="en-US" sz="2100" dirty="0" smtClean="0"/>
              <a:t>label </a:t>
            </a:r>
            <a:r>
              <a:rPr lang="en-US" sz="2100" dirty="0"/>
              <a:t>helps the cell to </a:t>
            </a:r>
            <a:r>
              <a:rPr lang="en-US" sz="2100" dirty="0" smtClean="0"/>
              <a:t/>
            </a:r>
            <a:br>
              <a:rPr lang="en-US" sz="2100" dirty="0" smtClean="0"/>
            </a:br>
            <a:r>
              <a:rPr lang="en-US" sz="2100" dirty="0" smtClean="0"/>
              <a:t>perform </a:t>
            </a:r>
            <a:r>
              <a:rPr lang="en-US" sz="2100" dirty="0"/>
              <a:t>its function</a:t>
            </a:r>
            <a:r>
              <a:rPr lang="en-US" sz="2100" dirty="0" smtClean="0"/>
              <a:t>.</a:t>
            </a:r>
            <a:endParaRPr lang="en-US" sz="21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38858" y="1196752"/>
            <a:ext cx="8594277" cy="1200329"/>
          </a:xfrm>
          <a:prstGeom prst="rect">
            <a:avLst/>
          </a:prstGeom>
          <a:solidFill>
            <a:srgbClr val="C1D6FF"/>
          </a:solidFill>
          <a:ln w="38100">
            <a:solidFill>
              <a:srgbClr val="002060"/>
            </a:solidFill>
          </a:ln>
        </p:spPr>
        <p:txBody>
          <a:bodyPr wrap="square">
            <a:spAutoFit/>
          </a:bodyPr>
          <a:lstStyle/>
          <a:p>
            <a:r>
              <a:rPr lang="en-US" dirty="0"/>
              <a:t>Answer this question without looking anything up - you should be able to do it from memory. Remember to draw label lines with a ruler, and make sure that the end of the line touches the part of the cell that you are labelling. The labels should be written horizontally, and should not overlap the diagram.</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4436" y="2491064"/>
            <a:ext cx="2086036" cy="1946048"/>
          </a:xfrm>
          <a:prstGeom prst="rect">
            <a:avLst/>
          </a:prstGeom>
        </p:spPr>
      </p:pic>
      <p:pic>
        <p:nvPicPr>
          <p:cNvPr id="8" name="Picture 7"/>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4416"/>
          <a:stretch/>
        </p:blipFill>
        <p:spPr>
          <a:xfrm>
            <a:off x="3635896" y="4797152"/>
            <a:ext cx="5211638" cy="1752710"/>
          </a:xfrm>
          <a:prstGeom prst="rect">
            <a:avLst/>
          </a:prstGeom>
        </p:spPr>
      </p:pic>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000" dirty="0" smtClean="0"/>
              <a:t>17.2 - Gas Exchange </a:t>
            </a:r>
            <a:r>
              <a:rPr lang="en-US" sz="3000" dirty="0"/>
              <a:t>in the </a:t>
            </a:r>
            <a:r>
              <a:rPr lang="en-US" sz="3000" dirty="0" smtClean="0"/>
              <a:t>Placenta </a:t>
            </a:r>
            <a:r>
              <a:rPr lang="en-US" sz="3000" dirty="0"/>
              <a:t>and </a:t>
            </a:r>
            <a:r>
              <a:rPr lang="en-US" sz="3000" dirty="0" smtClean="0"/>
              <a:t>Lungs</a:t>
            </a:r>
            <a:endParaRPr lang="en-GB" sz="30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900" dirty="0"/>
              <a:t>The placenta is an organ that allows a mother’s blood and her fetus’s blood to be brought very closely together, without mixing. Substances are exchanged by diffusion between the two blood systems.</a:t>
            </a:r>
          </a:p>
          <a:p>
            <a:pPr>
              <a:buClr>
                <a:srgbClr val="C00000"/>
              </a:buClr>
              <a:tabLst>
                <a:tab pos="809625" algn="l"/>
                <a:tab pos="1073150" algn="l"/>
                <a:tab pos="8435975" algn="r"/>
              </a:tabLst>
            </a:pPr>
            <a:r>
              <a:rPr lang="en-US" sz="1900" dirty="0"/>
              <a:t>The lungs also contain surfaces where substances are exchanged by diffusion. (This is not the case in the fetus, whose lungs do not function until after it is born.)</a:t>
            </a:r>
          </a:p>
          <a:p>
            <a:pPr>
              <a:buClr>
                <a:srgbClr val="C00000"/>
              </a:buClr>
              <a:tabLst>
                <a:tab pos="809625" algn="l"/>
                <a:tab pos="1073150" algn="l"/>
                <a:tab pos="8435975" algn="r"/>
              </a:tabLst>
            </a:pPr>
            <a:r>
              <a:rPr lang="en-US" sz="1900" dirty="0"/>
              <a:t>The table shows some features of the placenta and the lungs in a human</a:t>
            </a:r>
            <a:r>
              <a:rPr lang="en-US" sz="1900" dirty="0" smtClean="0"/>
              <a:t>.</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19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104</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38858" y="1196752"/>
            <a:ext cx="8594277" cy="1200329"/>
          </a:xfrm>
          <a:prstGeom prst="rect">
            <a:avLst/>
          </a:prstGeom>
          <a:solidFill>
            <a:srgbClr val="C1D6FF"/>
          </a:solidFill>
          <a:ln w="38100">
            <a:solidFill>
              <a:srgbClr val="002060"/>
            </a:solidFill>
          </a:ln>
        </p:spPr>
        <p:txBody>
          <a:bodyPr wrap="square">
            <a:spAutoFit/>
          </a:bodyPr>
          <a:lstStyle/>
          <a:p>
            <a:r>
              <a:rPr lang="en-US" dirty="0"/>
              <a:t>This exercise asks you to use data to make a comparison between two very different body organs - the placenta and the lungs - which have some functions in common (A02). It would be a good idea to plan your answers to parts </a:t>
            </a:r>
            <a:r>
              <a:rPr lang="en-US" dirty="0" err="1"/>
              <a:t>bii</a:t>
            </a:r>
            <a:r>
              <a:rPr lang="en-US" dirty="0"/>
              <a:t> and C before you begin to write</a:t>
            </a:r>
          </a:p>
        </p:txBody>
      </p:sp>
      <p:graphicFrame>
        <p:nvGraphicFramePr>
          <p:cNvPr id="4" name="Table 3"/>
          <p:cNvGraphicFramePr>
            <a:graphicFrameLocks noGrp="1"/>
          </p:cNvGraphicFramePr>
          <p:nvPr>
            <p:extLst>
              <p:ext uri="{D42A27DB-BD31-4B8C-83A1-F6EECF244321}">
                <p14:modId xmlns:p14="http://schemas.microsoft.com/office/powerpoint/2010/main" val="1722060675"/>
              </p:ext>
            </p:extLst>
          </p:nvPr>
        </p:nvGraphicFramePr>
        <p:xfrm>
          <a:off x="323528" y="4653136"/>
          <a:ext cx="8352927" cy="1889760"/>
        </p:xfrm>
        <a:graphic>
          <a:graphicData uri="http://schemas.openxmlformats.org/drawingml/2006/table">
            <a:tbl>
              <a:tblPr firstRow="1" bandRow="1">
                <a:tableStyleId>{5C22544A-7EE6-4342-B048-85BDC9FD1C3A}</a:tableStyleId>
              </a:tblPr>
              <a:tblGrid>
                <a:gridCol w="5616624"/>
                <a:gridCol w="1296144"/>
                <a:gridCol w="1440159"/>
              </a:tblGrid>
              <a:tr h="370840">
                <a:tc>
                  <a:txBody>
                    <a:bodyPr/>
                    <a:lstStyle/>
                    <a:p>
                      <a:r>
                        <a:rPr lang="en-US" sz="2000" dirty="0" smtClean="0">
                          <a:latin typeface="Arial" panose="020B0604020202020204" pitchFamily="34" charset="0"/>
                          <a:cs typeface="Arial" panose="020B0604020202020204" pitchFamily="34" charset="0"/>
                        </a:rPr>
                        <a:t>Feature</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Placenta</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Lungs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total surface area/m</a:t>
                      </a:r>
                      <a:r>
                        <a:rPr lang="en-US" sz="2000" baseline="30000" dirty="0" smtClean="0">
                          <a:latin typeface="Arial" panose="020B0604020202020204" pitchFamily="34" charset="0"/>
                          <a:cs typeface="Arial" panose="020B0604020202020204" pitchFamily="34" charset="0"/>
                        </a:rPr>
                        <a:t>2</a:t>
                      </a:r>
                      <a:endParaRPr lang="en-US" sz="2000" baseline="30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16</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55</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thickness of the barrier across which substances must diffuse / pm</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3.5</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6.5</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approximate rate of blood flow / cm</a:t>
                      </a:r>
                      <a:r>
                        <a:rPr lang="en-US" sz="2000" baseline="30000" dirty="0" smtClean="0">
                          <a:latin typeface="Arial" panose="020B0604020202020204" pitchFamily="34" charset="0"/>
                          <a:cs typeface="Arial" panose="020B0604020202020204" pitchFamily="34" charset="0"/>
                        </a:rPr>
                        <a:t>3</a:t>
                      </a:r>
                      <a:r>
                        <a:rPr lang="en-US" sz="2000" dirty="0" smtClean="0">
                          <a:latin typeface="Arial" panose="020B0604020202020204" pitchFamily="34" charset="0"/>
                          <a:cs typeface="Arial" panose="020B0604020202020204" pitchFamily="34" charset="0"/>
                        </a:rPr>
                        <a:t> per minute</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500</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5000</a:t>
                      </a:r>
                      <a:endParaRPr lang="en-US"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526866924"/>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000" dirty="0" smtClean="0"/>
              <a:t>17.2 - Gas Exchange </a:t>
            </a:r>
            <a:r>
              <a:rPr lang="en-US" sz="3000" dirty="0"/>
              <a:t>in the </a:t>
            </a:r>
            <a:r>
              <a:rPr lang="en-US" sz="3000" dirty="0" smtClean="0"/>
              <a:t>Placenta </a:t>
            </a:r>
            <a:r>
              <a:rPr lang="en-US" sz="3000" dirty="0"/>
              <a:t>and </a:t>
            </a:r>
            <a:r>
              <a:rPr lang="en-US" sz="3000" dirty="0" smtClean="0"/>
              <a:t>Lungs</a:t>
            </a:r>
            <a:endParaRPr lang="en-GB" sz="3000" b="1" dirty="0" smtClean="0"/>
          </a:p>
        </p:txBody>
      </p:sp>
      <p:sp>
        <p:nvSpPr>
          <p:cNvPr id="6" name="Rectangle 33"/>
          <p:cNvSpPr/>
          <p:nvPr/>
        </p:nvSpPr>
        <p:spPr>
          <a:xfrm>
            <a:off x="179512" y="1131713"/>
            <a:ext cx="8712968" cy="55553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57200" indent="-457200">
              <a:buClr>
                <a:srgbClr val="C00000"/>
              </a:buClr>
              <a:buFont typeface="+mj-lt"/>
              <a:buAutoNum type="alphaLcPeriod"/>
              <a:tabLst>
                <a:tab pos="1073150" algn="l"/>
                <a:tab pos="8435975" algn="r"/>
              </a:tabLst>
            </a:pPr>
            <a:r>
              <a:rPr lang="en-US" dirty="0" smtClean="0"/>
              <a:t>Explain </a:t>
            </a:r>
            <a:r>
              <a:rPr lang="en-US" dirty="0"/>
              <a:t>how the structure of the lungs provides the large surface area shown in the table.</a:t>
            </a:r>
          </a:p>
          <a:p>
            <a:pPr marL="457200" indent="-457200">
              <a:buClr>
                <a:srgbClr val="C00000"/>
              </a:buClr>
              <a:buFont typeface="+mj-lt"/>
              <a:buAutoNum type="alphaLcPeriod"/>
              <a:tabLst>
                <a:tab pos="1073150" algn="l"/>
                <a:tab pos="8435975" algn="r"/>
              </a:tabLst>
            </a:pPr>
            <a:r>
              <a:rPr lang="en-US" dirty="0" smtClean="0"/>
              <a:t>Oxygen </a:t>
            </a:r>
            <a:r>
              <a:rPr lang="en-US" dirty="0"/>
              <a:t>moves by diffusion across the exchange surface in both the placenta and the lungs, </a:t>
            </a:r>
          </a:p>
          <a:p>
            <a:pPr marL="800100" indent="-342900">
              <a:buClr>
                <a:srgbClr val="C00000"/>
              </a:buClr>
              <a:buFont typeface="+mj-lt"/>
              <a:buAutoNum type="romanLcPeriod"/>
              <a:tabLst>
                <a:tab pos="8435975" algn="r"/>
              </a:tabLst>
            </a:pPr>
            <a:r>
              <a:rPr lang="en-US" dirty="0" smtClean="0"/>
              <a:t>State </a:t>
            </a:r>
            <a:r>
              <a:rPr lang="en-US" dirty="0"/>
              <a:t>precisely where oxygen moves to and from in the </a:t>
            </a:r>
            <a:r>
              <a:rPr lang="en-US" dirty="0" smtClean="0"/>
              <a:t>lungs.</a:t>
            </a:r>
          </a:p>
          <a:p>
            <a:pPr marL="800100" indent="-342900">
              <a:buClr>
                <a:srgbClr val="C00000"/>
              </a:buClr>
              <a:buFont typeface="+mj-lt"/>
              <a:buAutoNum type="romanLcPeriod"/>
              <a:tabLst>
                <a:tab pos="8435975" algn="r"/>
              </a:tabLst>
            </a:pPr>
            <a:r>
              <a:rPr lang="en-US" dirty="0" smtClean="0"/>
              <a:t>Explain </a:t>
            </a:r>
            <a:r>
              <a:rPr lang="en-US" dirty="0"/>
              <a:t>fully why the net movement of oxygen is in this direction</a:t>
            </a:r>
            <a:r>
              <a:rPr lang="en-US" dirty="0" smtClean="0"/>
              <a:t>.</a:t>
            </a:r>
          </a:p>
          <a:p>
            <a:pPr marL="457200" indent="-457200">
              <a:buClr>
                <a:srgbClr val="C00000"/>
              </a:buClr>
              <a:buFont typeface="+mj-lt"/>
              <a:buAutoNum type="alphaLcPeriod" startAt="3"/>
              <a:tabLst>
                <a:tab pos="8435975" algn="r"/>
              </a:tabLst>
            </a:pPr>
            <a:r>
              <a:rPr lang="en-US" dirty="0" smtClean="0"/>
              <a:t>Use </a:t>
            </a:r>
            <a:r>
              <a:rPr lang="en-US" dirty="0"/>
              <a:t>the data in the table, and your knowledge of the features of gas exchange surfaces, to explain why more oxygen can be absorbed per minute across the lungs than across the placenta</a:t>
            </a:r>
            <a:r>
              <a:rPr lang="en-US" dirty="0" smtClean="0"/>
              <a:t>.</a:t>
            </a:r>
          </a:p>
          <a:p>
            <a:pPr marL="457200" indent="-457200">
              <a:buClr>
                <a:srgbClr val="C00000"/>
              </a:buClr>
              <a:buFont typeface="+mj-lt"/>
              <a:buAutoNum type="alphaLcPeriod" startAt="3"/>
              <a:tabLst>
                <a:tab pos="8435975" algn="r"/>
              </a:tabLst>
            </a:pPr>
            <a:r>
              <a:rPr lang="en-US" dirty="0" smtClean="0"/>
              <a:t>Oxygen </a:t>
            </a:r>
            <a:r>
              <a:rPr lang="en-US" dirty="0"/>
              <a:t>is not the only substance that crosses the placenta from the mothers blood to the fetus’s blood. Amino acids move across the membranes of the cells in the placenta by active transport.</a:t>
            </a:r>
          </a:p>
          <a:p>
            <a:pPr marL="800100" indent="-342900">
              <a:buClr>
                <a:srgbClr val="C00000"/>
              </a:buClr>
              <a:buFont typeface="+mj-lt"/>
              <a:buAutoNum type="romanLcPeriod"/>
              <a:tabLst>
                <a:tab pos="8435975" algn="r"/>
              </a:tabLst>
            </a:pPr>
            <a:r>
              <a:rPr lang="en-US" dirty="0" smtClean="0"/>
              <a:t>Explain </a:t>
            </a:r>
            <a:r>
              <a:rPr lang="en-US" dirty="0"/>
              <a:t>how active transport differs from diffusion.</a:t>
            </a:r>
          </a:p>
          <a:p>
            <a:pPr marL="800100" indent="-342900">
              <a:buClr>
                <a:srgbClr val="C00000"/>
              </a:buClr>
              <a:buFont typeface="+mj-lt"/>
              <a:buAutoNum type="romanLcPeriod"/>
              <a:tabLst>
                <a:tab pos="8435975" algn="r"/>
              </a:tabLst>
            </a:pPr>
            <a:r>
              <a:rPr lang="en-US" dirty="0" smtClean="0"/>
              <a:t>Explain </a:t>
            </a:r>
            <a:r>
              <a:rPr lang="en-US" dirty="0"/>
              <a:t>why cells carrying out active transport need a good supply of oxygen.</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38858" y="1196752"/>
            <a:ext cx="8594277" cy="1200329"/>
          </a:xfrm>
          <a:prstGeom prst="rect">
            <a:avLst/>
          </a:prstGeom>
          <a:solidFill>
            <a:srgbClr val="C1D6FF"/>
          </a:solidFill>
          <a:ln w="38100">
            <a:solidFill>
              <a:srgbClr val="002060"/>
            </a:solidFill>
          </a:ln>
        </p:spPr>
        <p:txBody>
          <a:bodyPr wrap="square">
            <a:spAutoFit/>
          </a:bodyPr>
          <a:lstStyle/>
          <a:p>
            <a:r>
              <a:rPr lang="en-US" dirty="0"/>
              <a:t>This exercise asks you to use data to make a comparison between two very different body organs - the placenta and the lungs - which have some functions in common (A02). It would be a good idea to plan your answers to parts </a:t>
            </a:r>
            <a:r>
              <a:rPr lang="en-US" dirty="0" err="1"/>
              <a:t>bii</a:t>
            </a:r>
            <a:r>
              <a:rPr lang="en-US" dirty="0"/>
              <a:t> and C before you begin to write</a:t>
            </a:r>
          </a:p>
        </p:txBody>
      </p:sp>
    </p:spTree>
    <p:extLst>
      <p:ext uri="{BB962C8B-B14F-4D97-AF65-F5344CB8AC3E}">
        <p14:creationId xmlns:p14="http://schemas.microsoft.com/office/powerpoint/2010/main" val="3390988279"/>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600" dirty="0" smtClean="0"/>
              <a:t>17.3 </a:t>
            </a:r>
            <a:r>
              <a:rPr lang="en-US" sz="3600" dirty="0"/>
              <a:t>- Breast-feeding </a:t>
            </a:r>
            <a:r>
              <a:rPr lang="en-US" sz="3600" dirty="0" smtClean="0"/>
              <a:t>Statistics</a:t>
            </a:r>
            <a:endParaRPr lang="en-GB" sz="3600" b="1" dirty="0" smtClean="0"/>
          </a:p>
        </p:txBody>
      </p:sp>
      <p:sp>
        <p:nvSpPr>
          <p:cNvPr id="6" name="Rectangle 33"/>
          <p:cNvSpPr/>
          <p:nvPr/>
        </p:nvSpPr>
        <p:spPr>
          <a:xfrm>
            <a:off x="179512" y="1131713"/>
            <a:ext cx="8712968"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466344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r>
              <a:rPr lang="en-US" sz="1700" dirty="0" smtClean="0"/>
              <a:t/>
            </a:r>
            <a:br>
              <a:rPr lang="en-US" sz="1700" dirty="0" smtClean="0"/>
            </a:b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1073150" algn="l"/>
                <a:tab pos="8435975" algn="r"/>
              </a:tabLst>
            </a:pPr>
            <a:r>
              <a:rPr lang="en-US" dirty="0"/>
              <a:t>The World Health Organization (WHO) recommends that all children between birth and four months old should be breast-fed. By the time they are six months old, they should still be breast-fed but should also be receiving some other types of food.</a:t>
            </a:r>
          </a:p>
          <a:p>
            <a:pPr>
              <a:buClr>
                <a:srgbClr val="C00000"/>
              </a:buClr>
              <a:tabLst>
                <a:tab pos="1073150" algn="l"/>
                <a:tab pos="8435975" algn="r"/>
              </a:tabLst>
            </a:pPr>
            <a:r>
              <a:rPr lang="en-US" dirty="0"/>
              <a:t>The table shows data collected in one year in eight countries in the Caribbean and Latin America. It shows the percentage of children up to four months old that were being exclusively breast-fed, and the percentage that were being exclusively bottle-fed</a:t>
            </a:r>
            <a:r>
              <a:rPr lang="en-US" dirty="0" smtClean="0"/>
              <a:t>.</a:t>
            </a: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38858" y="1196752"/>
            <a:ext cx="8594277" cy="1400383"/>
          </a:xfrm>
          <a:prstGeom prst="rect">
            <a:avLst/>
          </a:prstGeom>
          <a:solidFill>
            <a:srgbClr val="C1D6FF"/>
          </a:solidFill>
          <a:ln w="38100">
            <a:solidFill>
              <a:srgbClr val="002060"/>
            </a:solidFill>
          </a:ln>
        </p:spPr>
        <p:txBody>
          <a:bodyPr wrap="square">
            <a:spAutoFit/>
          </a:bodyPr>
          <a:lstStyle/>
          <a:p>
            <a:r>
              <a:rPr lang="en-US" sz="1700" dirty="0"/>
              <a:t>Answering these questions should be fairly straightforward. There is practice in drawing a bar chart (you can</a:t>
            </a:r>
          </a:p>
          <a:p>
            <a:r>
              <a:rPr lang="en-US" sz="1700" dirty="0"/>
              <a:t>use the self-assessment check list for graphs on page 16 if you like - just change the parts about points and lines to bars) and in thinking about the meaning of the data (A02).</a:t>
            </a:r>
          </a:p>
        </p:txBody>
      </p:sp>
      <p:graphicFrame>
        <p:nvGraphicFramePr>
          <p:cNvPr id="3" name="Table 2"/>
          <p:cNvGraphicFramePr>
            <a:graphicFrameLocks noGrp="1"/>
          </p:cNvGraphicFramePr>
          <p:nvPr>
            <p:extLst>
              <p:ext uri="{D42A27DB-BD31-4B8C-83A1-F6EECF244321}">
                <p14:modId xmlns:p14="http://schemas.microsoft.com/office/powerpoint/2010/main" val="2206120551"/>
              </p:ext>
            </p:extLst>
          </p:nvPr>
        </p:nvGraphicFramePr>
        <p:xfrm>
          <a:off x="4283969" y="2564904"/>
          <a:ext cx="4488159" cy="3967480"/>
        </p:xfrm>
        <a:graphic>
          <a:graphicData uri="http://schemas.openxmlformats.org/drawingml/2006/table">
            <a:tbl>
              <a:tblPr firstRow="1" bandRow="1">
                <a:tableStyleId>{5C22544A-7EE6-4342-B048-85BDC9FD1C3A}</a:tableStyleId>
              </a:tblPr>
              <a:tblGrid>
                <a:gridCol w="1368151"/>
                <a:gridCol w="1584176"/>
                <a:gridCol w="1535832"/>
              </a:tblGrid>
              <a:tr h="370840">
                <a:tc>
                  <a:txBody>
                    <a:bodyPr/>
                    <a:lstStyle/>
                    <a:p>
                      <a:r>
                        <a:rPr lang="en-US" sz="1400" dirty="0" smtClean="0">
                          <a:latin typeface="Arial" panose="020B0604020202020204" pitchFamily="34" charset="0"/>
                          <a:cs typeface="Arial" panose="020B0604020202020204" pitchFamily="34" charset="0"/>
                        </a:rPr>
                        <a:t>Country</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Exclusive breast-feeding up to 4 months</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Exclusive bottle-feeding up to 4 months</a:t>
                      </a:r>
                      <a:endParaRPr lang="en-US" sz="1400"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Bolivia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54</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35</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Brazil</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41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51</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Colombia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16</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72</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Dominican</a:t>
                      </a:r>
                      <a:r>
                        <a:rPr lang="en-US" baseline="0" dirty="0" smtClean="0">
                          <a:latin typeface="Arial" panose="020B0604020202020204" pitchFamily="34" charset="0"/>
                          <a:cs typeface="Arial" panose="020B0604020202020204" pitchFamily="34" charset="0"/>
                        </a:rPr>
                        <a:t> Republic</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81</a:t>
                      </a:r>
                      <a:endParaRPr lang="en-US" dirty="0">
                        <a:latin typeface="Arial" panose="020B0604020202020204" pitchFamily="34" charset="0"/>
                        <a:cs typeface="Arial" panose="020B0604020202020204" pitchFamily="34" charset="0"/>
                      </a:endParaRPr>
                    </a:p>
                  </a:txBody>
                  <a:tcPr/>
                </a:tc>
              </a:tr>
              <a:tr h="370840">
                <a:tc>
                  <a:txBody>
                    <a:bodyPr/>
                    <a:lstStyle/>
                    <a:p>
                      <a:r>
                        <a:rPr lang="en-US" dirty="0" err="1" smtClean="0">
                          <a:latin typeface="Arial" panose="020B0604020202020204" pitchFamily="34" charset="0"/>
                          <a:cs typeface="Arial" panose="020B0604020202020204" pitchFamily="34" charset="0"/>
                        </a:rPr>
                        <a:t>Guatamala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Haiti</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Paraguay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7</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Peru</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61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29</a:t>
                      </a:r>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05831391"/>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600" dirty="0" smtClean="0"/>
              <a:t>17.3 </a:t>
            </a:r>
            <a:r>
              <a:rPr lang="en-US" sz="3600" dirty="0"/>
              <a:t>- Breast-feeding </a:t>
            </a:r>
            <a:r>
              <a:rPr lang="en-US" sz="3600" dirty="0" smtClean="0"/>
              <a:t>Statistics</a:t>
            </a:r>
            <a:endParaRPr lang="en-GB" sz="3600" b="1" dirty="0" smtClean="0"/>
          </a:p>
        </p:txBody>
      </p:sp>
      <p:sp>
        <p:nvSpPr>
          <p:cNvPr id="6" name="Rectangle 33"/>
          <p:cNvSpPr/>
          <p:nvPr/>
        </p:nvSpPr>
        <p:spPr>
          <a:xfrm>
            <a:off x="179512" y="1090780"/>
            <a:ext cx="8712968" cy="557858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4480560">
            <a:spAutoFit/>
          </a:bodyPr>
          <a:lstStyle/>
          <a:p>
            <a:pPr marL="457200" indent="-457200">
              <a:buClr>
                <a:srgbClr val="C00000"/>
              </a:buClr>
              <a:buFont typeface="+mj-lt"/>
              <a:buAutoNum type="alphaLcPeriod"/>
              <a:tabLst>
                <a:tab pos="1073150" algn="l"/>
                <a:tab pos="8435975" algn="r"/>
              </a:tabLst>
            </a:pPr>
            <a:r>
              <a:rPr lang="en-US" sz="2430" dirty="0" smtClean="0"/>
              <a:t>Plot </a:t>
            </a:r>
            <a:r>
              <a:rPr lang="en-US" sz="2430" dirty="0"/>
              <a:t>these data as a bar chart on the grid opposite,</a:t>
            </a:r>
          </a:p>
          <a:p>
            <a:pPr marL="457200" indent="-457200">
              <a:buClr>
                <a:srgbClr val="C00000"/>
              </a:buClr>
              <a:buFont typeface="+mj-lt"/>
              <a:buAutoNum type="alphaLcPeriod"/>
              <a:tabLst>
                <a:tab pos="1073150" algn="l"/>
                <a:tab pos="8435975" algn="r"/>
              </a:tabLst>
            </a:pPr>
            <a:r>
              <a:rPr lang="en-US" sz="2430" dirty="0" smtClean="0"/>
              <a:t>Explain </a:t>
            </a:r>
            <a:r>
              <a:rPr lang="en-US" sz="2430" dirty="0"/>
              <a:t>what is meant by exclusively breast-fed’.</a:t>
            </a:r>
          </a:p>
          <a:p>
            <a:pPr marL="457200" indent="-457200">
              <a:buClr>
                <a:srgbClr val="C00000"/>
              </a:buClr>
              <a:buFont typeface="+mj-lt"/>
              <a:buAutoNum type="alphaLcPeriod"/>
              <a:tabLst>
                <a:tab pos="1073150" algn="l"/>
                <a:tab pos="8435975" algn="r"/>
              </a:tabLst>
            </a:pPr>
            <a:r>
              <a:rPr lang="en-US" sz="2430" dirty="0" smtClean="0"/>
              <a:t>Suggest </a:t>
            </a:r>
            <a:r>
              <a:rPr lang="en-US" sz="2430" dirty="0"/>
              <a:t>why the two figures for each country do not add up to 100.</a:t>
            </a:r>
          </a:p>
          <a:p>
            <a:pPr marL="457200" indent="-457200">
              <a:buClr>
                <a:srgbClr val="C00000"/>
              </a:buClr>
              <a:buFont typeface="+mj-lt"/>
              <a:buAutoNum type="alphaLcPeriod"/>
              <a:tabLst>
                <a:tab pos="1073150" algn="l"/>
                <a:tab pos="8435975" algn="r"/>
              </a:tabLst>
            </a:pPr>
            <a:r>
              <a:rPr lang="en-US" sz="2430" dirty="0" smtClean="0"/>
              <a:t>Which </a:t>
            </a:r>
            <a:r>
              <a:rPr lang="en-US" sz="2430" dirty="0"/>
              <a:t>country has the best record for breast-feeding</a:t>
            </a:r>
            <a:r>
              <a:rPr lang="en-US" sz="2430" dirty="0" smtClean="0"/>
              <a:t>?</a:t>
            </a:r>
          </a:p>
          <a:p>
            <a:pPr marL="457200" indent="-457200">
              <a:buClr>
                <a:srgbClr val="C00000"/>
              </a:buClr>
              <a:buFont typeface="+mj-lt"/>
              <a:buAutoNum type="alphaLcPeriod"/>
              <a:tabLst>
                <a:tab pos="1073150" algn="l"/>
                <a:tab pos="8435975" algn="r"/>
              </a:tabLst>
            </a:pPr>
            <a:r>
              <a:rPr lang="en-US" sz="2430" dirty="0"/>
              <a:t>Suggest why WHO recommends that children up to four months old should be exclusively breast-fed</a:t>
            </a:r>
            <a:r>
              <a:rPr lang="en-US" sz="2430" dirty="0" smtClean="0"/>
              <a:t>.</a:t>
            </a:r>
            <a:endParaRPr lang="en-US" sz="243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106</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411714798"/>
              </p:ext>
            </p:extLst>
          </p:nvPr>
        </p:nvGraphicFramePr>
        <p:xfrm>
          <a:off x="4572000" y="1196752"/>
          <a:ext cx="4200128" cy="4699000"/>
        </p:xfrm>
        <a:graphic>
          <a:graphicData uri="http://schemas.openxmlformats.org/drawingml/2006/table">
            <a:tbl>
              <a:tblPr firstRow="1" bandRow="1">
                <a:tableStyleId>{5C22544A-7EE6-4342-B048-85BDC9FD1C3A}</a:tableStyleId>
              </a:tblPr>
              <a:tblGrid>
                <a:gridCol w="1440160"/>
                <a:gridCol w="1322699"/>
                <a:gridCol w="1437269"/>
              </a:tblGrid>
              <a:tr h="370840">
                <a:tc>
                  <a:txBody>
                    <a:bodyPr/>
                    <a:lstStyle/>
                    <a:p>
                      <a:r>
                        <a:rPr lang="en-US" sz="1800" dirty="0" smtClean="0">
                          <a:latin typeface="Arial" panose="020B0604020202020204" pitchFamily="34" charset="0"/>
                          <a:cs typeface="Arial" panose="020B0604020202020204" pitchFamily="34" charset="0"/>
                        </a:rPr>
                        <a:t>Country</a:t>
                      </a:r>
                      <a:endParaRPr lang="en-US"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Exclusive breast-feeding up to 4 months</a:t>
                      </a:r>
                      <a:endParaRPr lang="en-US"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Exclusive bottle-feeding up to 4 months</a:t>
                      </a:r>
                      <a:endParaRPr lang="en-US" sz="1800"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Bolivia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54</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35</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Brazil</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41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51</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Colombia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16</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72</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Dominican</a:t>
                      </a:r>
                      <a:r>
                        <a:rPr lang="en-US" baseline="0" dirty="0" smtClean="0">
                          <a:latin typeface="Arial" panose="020B0604020202020204" pitchFamily="34" charset="0"/>
                          <a:cs typeface="Arial" panose="020B0604020202020204" pitchFamily="34" charset="0"/>
                        </a:rPr>
                        <a:t> Republic</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81</a:t>
                      </a:r>
                      <a:endParaRPr lang="en-US" dirty="0">
                        <a:latin typeface="Arial" panose="020B0604020202020204" pitchFamily="34" charset="0"/>
                        <a:cs typeface="Arial" panose="020B0604020202020204" pitchFamily="34" charset="0"/>
                      </a:endParaRPr>
                    </a:p>
                  </a:txBody>
                  <a:tcPr/>
                </a:tc>
              </a:tr>
              <a:tr h="370840">
                <a:tc>
                  <a:txBody>
                    <a:bodyPr/>
                    <a:lstStyle/>
                    <a:p>
                      <a:r>
                        <a:rPr lang="en-US" dirty="0" err="1" smtClean="0">
                          <a:latin typeface="Arial" panose="020B0604020202020204" pitchFamily="34" charset="0"/>
                          <a:cs typeface="Arial" panose="020B0604020202020204" pitchFamily="34" charset="0"/>
                        </a:rPr>
                        <a:t>Guatamala</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Haiti</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36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Paraguay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7</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56</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Peru</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61</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29</a:t>
                      </a:r>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7351937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17 - Sexual </a:t>
            </a:r>
            <a:r>
              <a:rPr lang="en-US" sz="3600" dirty="0"/>
              <a:t>reproduction in humans</a:t>
            </a:r>
          </a:p>
        </p:txBody>
      </p:sp>
      <p:sp>
        <p:nvSpPr>
          <p:cNvPr id="34" name="Rectangle 33"/>
          <p:cNvSpPr/>
          <p:nvPr/>
        </p:nvSpPr>
        <p:spPr>
          <a:xfrm>
            <a:off x="179512" y="1124744"/>
            <a:ext cx="8640961" cy="5593839"/>
          </a:xfrm>
          <a:prstGeom prst="rect">
            <a:avLst/>
          </a:prstGeom>
        </p:spPr>
        <p:txBody>
          <a:bodyPr wrap="square">
            <a:spAutoFit/>
          </a:bodyPr>
          <a:lstStyle/>
          <a:p>
            <a:pPr>
              <a:buClr>
                <a:srgbClr val="0070C0"/>
              </a:buClr>
              <a:buSzPct val="80000"/>
            </a:pPr>
            <a:r>
              <a:rPr lang="en-US" sz="1430" b="1" dirty="0"/>
              <a:t>16.4 Sexual reproduction in </a:t>
            </a:r>
            <a:r>
              <a:rPr lang="en-US" sz="1430" b="1" dirty="0" smtClean="0"/>
              <a:t>humans</a:t>
            </a:r>
          </a:p>
          <a:p>
            <a:pPr>
              <a:buClr>
                <a:srgbClr val="0070C0"/>
              </a:buClr>
              <a:buSzPct val="80000"/>
            </a:pPr>
            <a:r>
              <a:rPr lang="en-US" sz="1430" b="1" dirty="0" smtClean="0"/>
              <a:t>Core</a:t>
            </a:r>
          </a:p>
          <a:p>
            <a:pPr marL="355600" indent="-355600">
              <a:buClr>
                <a:srgbClr val="0070C0"/>
              </a:buClr>
              <a:buSzPct val="80000"/>
              <a:buFont typeface="Wingdings 3" panose="05040102010807070707" pitchFamily="18" charset="2"/>
              <a:buChar char=""/>
            </a:pPr>
            <a:r>
              <a:rPr lang="en-US" sz="1430" dirty="0" smtClean="0"/>
              <a:t>Identify </a:t>
            </a:r>
            <a:r>
              <a:rPr lang="en-US" sz="1430" dirty="0"/>
              <a:t>and name on diagrams of the </a:t>
            </a:r>
            <a:r>
              <a:rPr lang="en-US" sz="1430" dirty="0" smtClean="0"/>
              <a:t>male reproductive </a:t>
            </a:r>
            <a:r>
              <a:rPr lang="en-US" sz="1430" dirty="0"/>
              <a:t>system: the testes, </a:t>
            </a:r>
            <a:r>
              <a:rPr lang="en-US" sz="1430" dirty="0" smtClean="0"/>
              <a:t>scrotum, sperm </a:t>
            </a:r>
            <a:r>
              <a:rPr lang="en-US" sz="1430" dirty="0"/>
              <a:t>ducts, prostate gland, urethra </a:t>
            </a:r>
            <a:r>
              <a:rPr lang="en-US" sz="1430" dirty="0" smtClean="0"/>
              <a:t>and penis</a:t>
            </a:r>
            <a:r>
              <a:rPr lang="en-US" sz="1430" dirty="0"/>
              <a:t>, and state the functions of these parts</a:t>
            </a:r>
          </a:p>
          <a:p>
            <a:pPr marL="355600" indent="-355600">
              <a:buClr>
                <a:srgbClr val="0070C0"/>
              </a:buClr>
              <a:buSzPct val="80000"/>
              <a:buFont typeface="Wingdings 3" panose="05040102010807070707" pitchFamily="18" charset="2"/>
              <a:buChar char=""/>
            </a:pPr>
            <a:r>
              <a:rPr lang="en-US" sz="1430" dirty="0" smtClean="0"/>
              <a:t>Identify </a:t>
            </a:r>
            <a:r>
              <a:rPr lang="en-US" sz="1430" dirty="0"/>
              <a:t>and name on diagrams of the </a:t>
            </a:r>
            <a:r>
              <a:rPr lang="en-US" sz="1430" dirty="0" smtClean="0"/>
              <a:t>female reproductive </a:t>
            </a:r>
            <a:r>
              <a:rPr lang="en-US" sz="1430" dirty="0"/>
              <a:t>system: the ovaries, </a:t>
            </a:r>
            <a:r>
              <a:rPr lang="en-US" sz="1430" dirty="0" smtClean="0"/>
              <a:t>oviducts, uterus</a:t>
            </a:r>
            <a:r>
              <a:rPr lang="en-US" sz="1430" dirty="0"/>
              <a:t>, cervix and vagina, and state </a:t>
            </a:r>
            <a:r>
              <a:rPr lang="en-US" sz="1430" dirty="0" smtClean="0"/>
              <a:t>the functions </a:t>
            </a:r>
            <a:r>
              <a:rPr lang="en-US" sz="1430" dirty="0"/>
              <a:t>of these parts</a:t>
            </a:r>
          </a:p>
          <a:p>
            <a:pPr marL="355600" indent="-355600">
              <a:buClr>
                <a:srgbClr val="0070C0"/>
              </a:buClr>
              <a:buSzPct val="80000"/>
              <a:buFont typeface="Wingdings 3" panose="05040102010807070707" pitchFamily="18" charset="2"/>
              <a:buChar char=""/>
            </a:pPr>
            <a:r>
              <a:rPr lang="en-US" sz="1430" dirty="0" smtClean="0"/>
              <a:t>Describe </a:t>
            </a:r>
            <a:r>
              <a:rPr lang="en-US" sz="1430" dirty="0"/>
              <a:t>fertilisation as the fusion of </a:t>
            </a:r>
            <a:r>
              <a:rPr lang="en-US" sz="1430" dirty="0" smtClean="0"/>
              <a:t>the nuclei </a:t>
            </a:r>
            <a:r>
              <a:rPr lang="en-US" sz="1430" dirty="0"/>
              <a:t>from a male gamete (sperm) and </a:t>
            </a:r>
            <a:r>
              <a:rPr lang="en-US" sz="1430" dirty="0" smtClean="0"/>
              <a:t>a female </a:t>
            </a:r>
            <a:r>
              <a:rPr lang="en-US" sz="1430" dirty="0"/>
              <a:t>gamete (egg cell/ovum)</a:t>
            </a:r>
          </a:p>
          <a:p>
            <a:pPr marL="355600" indent="-355600">
              <a:buClr>
                <a:srgbClr val="0070C0"/>
              </a:buClr>
              <a:buSzPct val="80000"/>
              <a:buFont typeface="Wingdings 3" panose="05040102010807070707" pitchFamily="18" charset="2"/>
              <a:buChar char=""/>
            </a:pPr>
            <a:r>
              <a:rPr lang="en-US" sz="1430" dirty="0" smtClean="0"/>
              <a:t>State </a:t>
            </a:r>
            <a:r>
              <a:rPr lang="en-US" sz="1430" dirty="0"/>
              <a:t>the adaptive features of sperm, </a:t>
            </a:r>
            <a:r>
              <a:rPr lang="en-US" sz="1430" dirty="0" smtClean="0"/>
              <a:t>limited to </a:t>
            </a:r>
            <a:r>
              <a:rPr lang="en-US" sz="1430" dirty="0"/>
              <a:t>flagellum and the presence of enzymes</a:t>
            </a:r>
          </a:p>
          <a:p>
            <a:pPr marL="355600" indent="-355600">
              <a:buClr>
                <a:srgbClr val="0070C0"/>
              </a:buClr>
              <a:buSzPct val="80000"/>
              <a:buFont typeface="Wingdings 3" panose="05040102010807070707" pitchFamily="18" charset="2"/>
              <a:buChar char=""/>
            </a:pPr>
            <a:r>
              <a:rPr lang="en-US" sz="1430" dirty="0" smtClean="0"/>
              <a:t>State </a:t>
            </a:r>
            <a:r>
              <a:rPr lang="en-US" sz="1430" dirty="0"/>
              <a:t>the adaptive features of egg </a:t>
            </a:r>
            <a:r>
              <a:rPr lang="en-US" sz="1430" dirty="0" smtClean="0"/>
              <a:t>cells, limited </a:t>
            </a:r>
            <a:r>
              <a:rPr lang="en-US" sz="1430" dirty="0"/>
              <a:t>to energy stores and a jelly </a:t>
            </a:r>
            <a:r>
              <a:rPr lang="en-US" sz="1430" dirty="0" smtClean="0"/>
              <a:t>coating that </a:t>
            </a:r>
            <a:r>
              <a:rPr lang="en-US" sz="1430" dirty="0"/>
              <a:t>changes after fertilisation</a:t>
            </a:r>
          </a:p>
          <a:p>
            <a:pPr marL="355600" indent="-355600">
              <a:buClr>
                <a:srgbClr val="0070C0"/>
              </a:buClr>
              <a:buSzPct val="80000"/>
              <a:buFont typeface="Wingdings 3" panose="05040102010807070707" pitchFamily="18" charset="2"/>
              <a:buChar char=""/>
            </a:pPr>
            <a:r>
              <a:rPr lang="en-US" sz="1430" dirty="0" smtClean="0"/>
              <a:t>State </a:t>
            </a:r>
            <a:r>
              <a:rPr lang="en-US" sz="1430" dirty="0"/>
              <a:t>that in early development, the </a:t>
            </a:r>
            <a:r>
              <a:rPr lang="en-US" sz="1430" dirty="0" smtClean="0"/>
              <a:t>zygote forms </a:t>
            </a:r>
            <a:r>
              <a:rPr lang="en-US" sz="1430" dirty="0"/>
              <a:t>an embryo which is a ball of cells </a:t>
            </a:r>
            <a:r>
              <a:rPr lang="en-US" sz="1430" dirty="0" smtClean="0"/>
              <a:t>that implants </a:t>
            </a:r>
            <a:r>
              <a:rPr lang="en-US" sz="1430" dirty="0"/>
              <a:t>into the wall of the uterus</a:t>
            </a:r>
          </a:p>
          <a:p>
            <a:pPr marL="355600" indent="-355600">
              <a:buClr>
                <a:srgbClr val="0070C0"/>
              </a:buClr>
              <a:buSzPct val="80000"/>
              <a:buFont typeface="Wingdings 3" panose="05040102010807070707" pitchFamily="18" charset="2"/>
              <a:buChar char=""/>
            </a:pPr>
            <a:r>
              <a:rPr lang="en-US" sz="1430" dirty="0" smtClean="0"/>
              <a:t>State </a:t>
            </a:r>
            <a:r>
              <a:rPr lang="en-US" sz="1430" dirty="0"/>
              <a:t>the functions of the umbilical </a:t>
            </a:r>
            <a:r>
              <a:rPr lang="en-US" sz="1430" dirty="0" smtClean="0"/>
              <a:t>cord, placenta</a:t>
            </a:r>
            <a:r>
              <a:rPr lang="en-US" sz="1430" dirty="0"/>
              <a:t>, amniotic sac and amniotic fluid</a:t>
            </a:r>
          </a:p>
          <a:p>
            <a:pPr marL="355600" indent="-355600">
              <a:buClr>
                <a:srgbClr val="0070C0"/>
              </a:buClr>
              <a:buSzPct val="80000"/>
              <a:buFont typeface="Wingdings 3" panose="05040102010807070707" pitchFamily="18" charset="2"/>
              <a:buChar char=""/>
            </a:pPr>
            <a:r>
              <a:rPr lang="en-US" sz="1430" dirty="0" smtClean="0"/>
              <a:t>Outline </a:t>
            </a:r>
            <a:r>
              <a:rPr lang="en-US" sz="1430" dirty="0"/>
              <a:t>the growth and development of </a:t>
            </a:r>
            <a:r>
              <a:rPr lang="en-US" sz="1430" dirty="0" smtClean="0"/>
              <a:t>the fetus </a:t>
            </a:r>
            <a:r>
              <a:rPr lang="en-US" sz="1430" dirty="0"/>
              <a:t>in terms of increasing complexity in </a:t>
            </a:r>
            <a:r>
              <a:rPr lang="en-US" sz="1430" dirty="0" smtClean="0"/>
              <a:t>the early </a:t>
            </a:r>
            <a:r>
              <a:rPr lang="en-US" sz="1430" dirty="0"/>
              <a:t>stages and increasing size towards </a:t>
            </a:r>
            <a:r>
              <a:rPr lang="en-US" sz="1430" dirty="0" smtClean="0"/>
              <a:t>the end </a:t>
            </a:r>
            <a:r>
              <a:rPr lang="en-US" sz="1430" dirty="0"/>
              <a:t>of pregnancy</a:t>
            </a:r>
          </a:p>
          <a:p>
            <a:pPr marL="355600" indent="-355600">
              <a:buClr>
                <a:srgbClr val="0070C0"/>
              </a:buClr>
              <a:buSzPct val="80000"/>
              <a:buFont typeface="Wingdings 3" panose="05040102010807070707" pitchFamily="18" charset="2"/>
              <a:buChar char=""/>
            </a:pPr>
            <a:r>
              <a:rPr lang="en-US" sz="1430" dirty="0" smtClean="0"/>
              <a:t>Describe </a:t>
            </a:r>
            <a:r>
              <a:rPr lang="en-US" sz="1430" dirty="0"/>
              <a:t>the ante-natal care of </a:t>
            </a:r>
            <a:r>
              <a:rPr lang="en-US" sz="1430" dirty="0" smtClean="0"/>
              <a:t>pregnant women</a:t>
            </a:r>
            <a:r>
              <a:rPr lang="en-US" sz="1430" dirty="0"/>
              <a:t>, limited to special dietary </a:t>
            </a:r>
            <a:r>
              <a:rPr lang="en-US" sz="1430" dirty="0" smtClean="0"/>
              <a:t>needs and </a:t>
            </a:r>
            <a:r>
              <a:rPr lang="en-US" sz="1430" dirty="0"/>
              <a:t>the harm from smoking and </a:t>
            </a:r>
            <a:r>
              <a:rPr lang="en-US" sz="1430" dirty="0" smtClean="0"/>
              <a:t>alcohol consumption</a:t>
            </a:r>
            <a:endParaRPr lang="en-US" sz="1430" dirty="0"/>
          </a:p>
          <a:p>
            <a:pPr marL="355600" indent="-355600">
              <a:buClr>
                <a:srgbClr val="0070C0"/>
              </a:buClr>
              <a:buSzPct val="80000"/>
              <a:buFont typeface="Wingdings 3" panose="05040102010807070707" pitchFamily="18" charset="2"/>
              <a:buChar char=""/>
            </a:pPr>
            <a:r>
              <a:rPr lang="en-US" sz="1430" dirty="0" smtClean="0"/>
              <a:t>Outline </a:t>
            </a:r>
            <a:r>
              <a:rPr lang="en-US" sz="1430" dirty="0"/>
              <a:t>the processes involved in labour </a:t>
            </a:r>
            <a:r>
              <a:rPr lang="en-US" sz="1430" dirty="0" smtClean="0"/>
              <a:t>and birth</a:t>
            </a:r>
            <a:r>
              <a:rPr lang="en-US" sz="1430" dirty="0"/>
              <a:t>, limited to:</a:t>
            </a:r>
          </a:p>
          <a:p>
            <a:pPr marL="747713" indent="-355600">
              <a:buClr>
                <a:srgbClr val="0070C0"/>
              </a:buClr>
              <a:buSzPct val="80000"/>
              <a:buFont typeface="Wingdings" panose="05000000000000000000" pitchFamily="2" charset="2"/>
              <a:buChar char="§"/>
            </a:pPr>
            <a:r>
              <a:rPr lang="en-US" sz="1430" dirty="0" smtClean="0"/>
              <a:t>breaking of the amniotic sac</a:t>
            </a:r>
          </a:p>
          <a:p>
            <a:pPr marL="747713" indent="-355600">
              <a:buClr>
                <a:srgbClr val="0070C0"/>
              </a:buClr>
              <a:buSzPct val="80000"/>
              <a:buFont typeface="Wingdings" panose="05000000000000000000" pitchFamily="2" charset="2"/>
              <a:buChar char="§"/>
            </a:pPr>
            <a:r>
              <a:rPr lang="en-US" sz="1430" dirty="0" smtClean="0"/>
              <a:t>contraction </a:t>
            </a:r>
            <a:r>
              <a:rPr lang="en-US" sz="1430" dirty="0"/>
              <a:t>of the muscles in the </a:t>
            </a:r>
            <a:r>
              <a:rPr lang="en-US" sz="1430" dirty="0" smtClean="0"/>
              <a:t>uterus wall</a:t>
            </a:r>
            <a:endParaRPr lang="en-US" sz="1430" dirty="0"/>
          </a:p>
          <a:p>
            <a:pPr marL="747713" indent="-355600">
              <a:buClr>
                <a:srgbClr val="0070C0"/>
              </a:buClr>
              <a:buSzPct val="80000"/>
              <a:buFont typeface="Wingdings" panose="05000000000000000000" pitchFamily="2" charset="2"/>
              <a:buChar char="§"/>
            </a:pPr>
            <a:r>
              <a:rPr lang="en-US" sz="1430" dirty="0" smtClean="0"/>
              <a:t>dilation </a:t>
            </a:r>
            <a:r>
              <a:rPr lang="en-US" sz="1430" dirty="0"/>
              <a:t>of the cervix</a:t>
            </a:r>
          </a:p>
          <a:p>
            <a:pPr marL="747713" indent="-355600">
              <a:buClr>
                <a:srgbClr val="0070C0"/>
              </a:buClr>
              <a:buSzPct val="80000"/>
              <a:buFont typeface="Wingdings" panose="05000000000000000000" pitchFamily="2" charset="2"/>
              <a:buChar char="§"/>
            </a:pPr>
            <a:r>
              <a:rPr lang="en-US" sz="1430" dirty="0" smtClean="0"/>
              <a:t>passage </a:t>
            </a:r>
            <a:r>
              <a:rPr lang="en-US" sz="1430" dirty="0"/>
              <a:t>through the vagina</a:t>
            </a:r>
          </a:p>
          <a:p>
            <a:pPr marL="747713" indent="-355600">
              <a:buClr>
                <a:srgbClr val="0070C0"/>
              </a:buClr>
              <a:buSzPct val="80000"/>
              <a:buFont typeface="Wingdings" panose="05000000000000000000" pitchFamily="2" charset="2"/>
              <a:buChar char="§"/>
            </a:pPr>
            <a:r>
              <a:rPr lang="en-US" sz="1430" dirty="0" smtClean="0"/>
              <a:t>tying </a:t>
            </a:r>
            <a:r>
              <a:rPr lang="en-US" sz="1430" dirty="0"/>
              <a:t>and cutting the umbilical cord</a:t>
            </a:r>
          </a:p>
          <a:p>
            <a:pPr marL="747713" indent="-355600">
              <a:buClr>
                <a:srgbClr val="0070C0"/>
              </a:buClr>
              <a:buSzPct val="80000"/>
              <a:buFont typeface="Wingdings" panose="05000000000000000000" pitchFamily="2" charset="2"/>
              <a:buChar char="§"/>
            </a:pPr>
            <a:r>
              <a:rPr lang="en-US" sz="1430" dirty="0" smtClean="0"/>
              <a:t>delivery </a:t>
            </a:r>
            <a:r>
              <a:rPr lang="en-US" sz="1430" dirty="0"/>
              <a:t>of the afterbirth</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600" dirty="0" smtClean="0"/>
              <a:t>17.3 </a:t>
            </a:r>
            <a:r>
              <a:rPr lang="en-US" sz="3600" dirty="0"/>
              <a:t>- Breast-feeding </a:t>
            </a:r>
            <a:r>
              <a:rPr lang="en-US" sz="3600" dirty="0" smtClean="0"/>
              <a:t>Statistics</a:t>
            </a:r>
            <a:endParaRPr lang="en-GB" sz="3600" b="1" dirty="0" smtClean="0"/>
          </a:p>
        </p:txBody>
      </p:sp>
      <p:sp>
        <p:nvSpPr>
          <p:cNvPr id="6" name="Rectangle 33"/>
          <p:cNvSpPr/>
          <p:nvPr/>
        </p:nvSpPr>
        <p:spPr>
          <a:xfrm>
            <a:off x="179512" y="1113077"/>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466344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107</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374" t="15628" r="14251" b="39866"/>
          <a:stretch/>
        </p:blipFill>
        <p:spPr>
          <a:xfrm>
            <a:off x="370621" y="1196752"/>
            <a:ext cx="7396403" cy="5328592"/>
          </a:xfrm>
          <a:prstGeom prst="rect">
            <a:avLst/>
          </a:prstGeom>
        </p:spPr>
      </p:pic>
    </p:spTree>
    <p:extLst>
      <p:ext uri="{BB962C8B-B14F-4D97-AF65-F5344CB8AC3E}">
        <p14:creationId xmlns:p14="http://schemas.microsoft.com/office/powerpoint/2010/main" val="16261030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dirty="0" smtClean="0"/>
              <a:t>17.4 – </a:t>
            </a:r>
            <a:r>
              <a:rPr lang="en-US" sz="4000" smtClean="0"/>
              <a:t>Birth Control Data</a:t>
            </a:r>
            <a:endParaRPr lang="en-GB" sz="40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r>
              <a:rPr lang="en-US" sz="1700" smtClean="0"/>
              <a:t/>
            </a:r>
            <a:br>
              <a:rPr lang="en-US" sz="1700" smtClean="0"/>
            </a:br>
            <a:endParaRPr lang="en-US" sz="1700" dirty="0" smtClean="0"/>
          </a:p>
          <a:p>
            <a:pPr>
              <a:buClr>
                <a:srgbClr val="C00000"/>
              </a:buClr>
              <a:tabLst>
                <a:tab pos="1073150" algn="l"/>
                <a:tab pos="8435975" algn="r"/>
              </a:tabLst>
            </a:pPr>
            <a:r>
              <a:rPr lang="en-US" dirty="0"/>
              <a:t>The table shows data on the effectiveness of several birth control methods in a western </a:t>
            </a:r>
            <a:r>
              <a:rPr lang="en-US"/>
              <a:t>country</a:t>
            </a:r>
            <a:r>
              <a:rPr lang="en-US" smtClean="0"/>
              <a:t>.</a:t>
            </a:r>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a:p>
          <a:p>
            <a:pPr>
              <a:buClr>
                <a:srgbClr val="C00000"/>
              </a:buClr>
              <a:tabLst>
                <a:tab pos="1073150" algn="l"/>
                <a:tab pos="8435975" algn="r"/>
              </a:tabLst>
            </a:pPr>
            <a:endParaRPr lang="en-US" smtClean="0"/>
          </a:p>
          <a:p>
            <a:pPr>
              <a:buClr>
                <a:srgbClr val="C00000"/>
              </a:buClr>
              <a:tabLst>
                <a:tab pos="1073150" algn="l"/>
                <a:tab pos="8435975" algn="r"/>
              </a:tabLst>
            </a:pP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38858" y="1196752"/>
            <a:ext cx="8594277" cy="615553"/>
          </a:xfrm>
          <a:prstGeom prst="rect">
            <a:avLst/>
          </a:prstGeom>
          <a:solidFill>
            <a:srgbClr val="C1D6FF"/>
          </a:solidFill>
          <a:ln w="38100">
            <a:solidFill>
              <a:srgbClr val="002060"/>
            </a:solidFill>
          </a:ln>
        </p:spPr>
        <p:txBody>
          <a:bodyPr wrap="square">
            <a:spAutoFit/>
          </a:bodyPr>
          <a:lstStyle/>
          <a:p>
            <a:r>
              <a:rPr lang="en-US" sz="1700" dirty="0"/>
              <a:t>This exercise involves considering the best way of displaying data (A02). It is worth trying out two or three ideas, before making your final decision.</a:t>
            </a:r>
          </a:p>
        </p:txBody>
      </p:sp>
      <p:graphicFrame>
        <p:nvGraphicFramePr>
          <p:cNvPr id="3" name="Table 2"/>
          <p:cNvGraphicFramePr>
            <a:graphicFrameLocks noGrp="1"/>
          </p:cNvGraphicFramePr>
          <p:nvPr>
            <p:extLst>
              <p:ext uri="{D42A27DB-BD31-4B8C-83A1-F6EECF244321}">
                <p14:modId xmlns:p14="http://schemas.microsoft.com/office/powerpoint/2010/main" val="3579204844"/>
              </p:ext>
            </p:extLst>
          </p:nvPr>
        </p:nvGraphicFramePr>
        <p:xfrm>
          <a:off x="238859" y="2564904"/>
          <a:ext cx="8533270" cy="4125976"/>
        </p:xfrm>
        <a:graphic>
          <a:graphicData uri="http://schemas.openxmlformats.org/drawingml/2006/table">
            <a:tbl>
              <a:tblPr firstRow="1" bandRow="1">
                <a:tableStyleId>{5C22544A-7EE6-4342-B048-85BDC9FD1C3A}</a:tableStyleId>
              </a:tblPr>
              <a:tblGrid>
                <a:gridCol w="1956877"/>
                <a:gridCol w="3456384"/>
                <a:gridCol w="3120009"/>
              </a:tblGrid>
              <a:tr h="370840">
                <a:tc>
                  <a:txBody>
                    <a:bodyPr/>
                    <a:lstStyle/>
                    <a:p>
                      <a:r>
                        <a:rPr lang="en-US" sz="1660" smtClean="0">
                          <a:latin typeface="Arial" panose="020B0604020202020204" pitchFamily="34" charset="0"/>
                          <a:cs typeface="Arial" panose="020B0604020202020204" pitchFamily="34" charset="0"/>
                        </a:rPr>
                        <a:t>Method</a:t>
                      </a:r>
                      <a:endParaRPr lang="en-US" sz="1660" dirty="0">
                        <a:latin typeface="Arial" panose="020B0604020202020204" pitchFamily="34" charset="0"/>
                        <a:cs typeface="Arial" panose="020B0604020202020204" pitchFamily="34" charset="0"/>
                      </a:endParaRPr>
                    </a:p>
                  </a:txBody>
                  <a:tcPr/>
                </a:tc>
                <a:tc>
                  <a:txBody>
                    <a:bodyPr/>
                    <a:lstStyle/>
                    <a:p>
                      <a:r>
                        <a:rPr lang="en-US" sz="1660" smtClean="0">
                          <a:latin typeface="Arial" panose="020B0604020202020204" pitchFamily="34" charset="0"/>
                          <a:cs typeface="Arial" panose="020B0604020202020204" pitchFamily="34" charset="0"/>
                        </a:rPr>
                        <a:t>Percentage of women using the method who became pregnant in the first year of use</a:t>
                      </a:r>
                      <a:endParaRPr lang="en-US" sz="1660" dirty="0">
                        <a:latin typeface="Arial" panose="020B0604020202020204" pitchFamily="34" charset="0"/>
                        <a:cs typeface="Arial" panose="020B0604020202020204" pitchFamily="34" charset="0"/>
                      </a:endParaRPr>
                    </a:p>
                  </a:txBody>
                  <a:tcPr/>
                </a:tc>
                <a:tc>
                  <a:txBody>
                    <a:bodyPr/>
                    <a:lstStyle/>
                    <a:p>
                      <a:r>
                        <a:rPr lang="en-US" sz="1660" smtClean="0">
                          <a:latin typeface="Arial" panose="020B0604020202020204" pitchFamily="34" charset="0"/>
                          <a:cs typeface="Arial" panose="020B0604020202020204" pitchFamily="34" charset="0"/>
                        </a:rPr>
                        <a:t>Percentage of women using the method who continued to use it for more than one year</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None</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85</a:t>
                      </a:r>
                      <a:endParaRPr lang="en-US" sz="1660" dirty="0">
                        <a:latin typeface="Arial" panose="020B0604020202020204" pitchFamily="34" charset="0"/>
                        <a:cs typeface="Arial" panose="020B0604020202020204" pitchFamily="34" charset="0"/>
                      </a:endParaRPr>
                    </a:p>
                  </a:txBody>
                  <a:tcPr/>
                </a:tc>
                <a:tc>
                  <a:txBody>
                    <a:bodyPr/>
                    <a:lstStyle/>
                    <a:p>
                      <a:pPr algn="ct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Diaphragm</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40</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42</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Condom</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14</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61</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Pill (oral</a:t>
                      </a:r>
                      <a:r>
                        <a:rPr lang="en-US" sz="1660" baseline="0" smtClean="0">
                          <a:latin typeface="Arial" panose="020B0604020202020204" pitchFamily="34" charset="0"/>
                          <a:cs typeface="Arial" panose="020B0604020202020204" pitchFamily="34" charset="0"/>
                        </a:rPr>
                        <a:t> contraceptive)</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0</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86</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IUD</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0.8</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78</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Surgical – female sterilization</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0.3</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100</a:t>
                      </a:r>
                      <a:endParaRPr lang="en-US" sz="1660" dirty="0">
                        <a:latin typeface="Arial" panose="020B0604020202020204" pitchFamily="34" charset="0"/>
                        <a:cs typeface="Arial" panose="020B0604020202020204" pitchFamily="34" charset="0"/>
                      </a:endParaRPr>
                    </a:p>
                  </a:txBody>
                  <a:tcPr/>
                </a:tc>
              </a:tr>
              <a:tr h="370840">
                <a:tc>
                  <a:txBody>
                    <a:bodyPr/>
                    <a:lstStyle/>
                    <a:p>
                      <a:r>
                        <a:rPr lang="en-US" sz="1660" smtClean="0">
                          <a:latin typeface="Arial" panose="020B0604020202020204" pitchFamily="34" charset="0"/>
                          <a:cs typeface="Arial" panose="020B0604020202020204" pitchFamily="34" charset="0"/>
                        </a:rPr>
                        <a:t>Surgial – Male vasectomy</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0.1</a:t>
                      </a:r>
                      <a:endParaRPr lang="en-US" sz="1660" dirty="0">
                        <a:latin typeface="Arial" panose="020B0604020202020204" pitchFamily="34" charset="0"/>
                        <a:cs typeface="Arial" panose="020B0604020202020204" pitchFamily="34" charset="0"/>
                      </a:endParaRPr>
                    </a:p>
                  </a:txBody>
                  <a:tcPr/>
                </a:tc>
                <a:tc>
                  <a:txBody>
                    <a:bodyPr/>
                    <a:lstStyle/>
                    <a:p>
                      <a:pPr algn="ctr"/>
                      <a:r>
                        <a:rPr lang="en-US" sz="1660" smtClean="0">
                          <a:latin typeface="Arial" panose="020B0604020202020204" pitchFamily="34" charset="0"/>
                          <a:cs typeface="Arial" panose="020B0604020202020204" pitchFamily="34" charset="0"/>
                        </a:rPr>
                        <a:t>100</a:t>
                      </a:r>
                      <a:endParaRPr lang="en-US" sz="166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048320305"/>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dirty="0" smtClean="0"/>
              <a:t>17.4 – </a:t>
            </a:r>
            <a:r>
              <a:rPr lang="en-US" sz="4000" smtClean="0"/>
              <a:t>Birth Control Data</a:t>
            </a:r>
            <a:endParaRPr lang="en-GB" sz="40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514350" indent="-514350">
              <a:buClr>
                <a:srgbClr val="C00000"/>
              </a:buClr>
              <a:buFont typeface="+mj-lt"/>
              <a:buAutoNum type="alphaLcPeriod"/>
              <a:tabLst>
                <a:tab pos="809625" algn="l"/>
                <a:tab pos="1073150" algn="l"/>
                <a:tab pos="8435975" algn="r"/>
              </a:tabLst>
            </a:pPr>
            <a:r>
              <a:rPr lang="en-US" sz="2550" smtClean="0"/>
              <a:t>Display these data as a graph or chart, on the grid on the next page. You should spend some time thinking about the best way of doing this. Try to make it easy to see the differences between the effectiveness of each method, </a:t>
            </a:r>
          </a:p>
          <a:p>
            <a:pPr marL="514350" indent="-514350">
              <a:buClr>
                <a:srgbClr val="C00000"/>
              </a:buClr>
              <a:buFont typeface="+mj-lt"/>
              <a:buAutoNum type="alphaLcPeriod"/>
              <a:tabLst>
                <a:tab pos="809625" algn="l"/>
                <a:tab pos="1073150" algn="l"/>
                <a:tab pos="8435975" algn="r"/>
              </a:tabLst>
            </a:pPr>
            <a:r>
              <a:rPr lang="en-US" sz="2550" smtClean="0"/>
              <a:t>Suggest explanations for the difference in the percentage of women who became pregnant in the first year of using a condom and a diaphragm as a method of birth control.</a:t>
            </a:r>
          </a:p>
          <a:p>
            <a:pPr marL="514350" indent="-514350">
              <a:buClr>
                <a:srgbClr val="C00000"/>
              </a:buClr>
              <a:buFont typeface="+mj-lt"/>
              <a:buAutoNum type="alphaLcPeriod"/>
              <a:tabLst>
                <a:tab pos="809625" algn="l"/>
                <a:tab pos="1073150" algn="l"/>
                <a:tab pos="8435975" algn="r"/>
              </a:tabLst>
            </a:pPr>
            <a:r>
              <a:rPr lang="en-US" sz="2550" smtClean="0"/>
              <a:t>Explain why the pill is a very effective method of birth control.</a:t>
            </a:r>
          </a:p>
          <a:p>
            <a:pPr marL="514350" indent="-514350">
              <a:buClr>
                <a:srgbClr val="C00000"/>
              </a:buClr>
              <a:buFont typeface="+mj-lt"/>
              <a:buAutoNum type="alphaLcPeriod"/>
              <a:tabLst>
                <a:tab pos="809625" algn="l"/>
                <a:tab pos="1073150" algn="l"/>
                <a:tab pos="8435975" algn="r"/>
              </a:tabLst>
            </a:pPr>
            <a:r>
              <a:rPr lang="en-US" sz="2550" smtClean="0"/>
              <a:t>Suggest explanations for the difference in the percentage of women who continued to use a </a:t>
            </a:r>
            <a:br>
              <a:rPr lang="en-US" sz="2550" smtClean="0"/>
            </a:br>
            <a:r>
              <a:rPr lang="en-US" sz="2550" smtClean="0"/>
              <a:t>diaphragm or the pill for more than one year.</a:t>
            </a:r>
            <a:endParaRPr lang="en-US" sz="255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108</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4228539"/>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a:t>17.4 – Birth Control Data</a:t>
            </a:r>
            <a:endParaRPr lang="en-GB" sz="4000" b="1" dirty="0" smtClean="0"/>
          </a:p>
        </p:txBody>
      </p:sp>
      <p:sp>
        <p:nvSpPr>
          <p:cNvPr id="6" name="Rectangle 33"/>
          <p:cNvSpPr/>
          <p:nvPr/>
        </p:nvSpPr>
        <p:spPr>
          <a:xfrm>
            <a:off x="179512" y="1113077"/>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466344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smtClean="0">
                <a:latin typeface="Arial" panose="020B0604020202020204" pitchFamily="34" charset="0"/>
                <a:cs typeface="Arial" panose="020B0604020202020204" pitchFamily="34" charset="0"/>
              </a:rPr>
              <a:t>Page 109</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374" t="15628" r="14251" b="39866"/>
          <a:stretch/>
        </p:blipFill>
        <p:spPr>
          <a:xfrm>
            <a:off x="370621" y="1196752"/>
            <a:ext cx="7396403" cy="5328592"/>
          </a:xfrm>
          <a:prstGeom prst="rect">
            <a:avLst/>
          </a:prstGeom>
        </p:spPr>
      </p:pic>
    </p:spTree>
    <p:extLst>
      <p:ext uri="{BB962C8B-B14F-4D97-AF65-F5344CB8AC3E}">
        <p14:creationId xmlns:p14="http://schemas.microsoft.com/office/powerpoint/2010/main" val="911855426"/>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17 - Sexual </a:t>
            </a:r>
            <a:r>
              <a:rPr lang="en-US" sz="3600" dirty="0"/>
              <a:t>reproduction in humans</a:t>
            </a:r>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2200" b="1" dirty="0"/>
              <a:t>16.4 Sexual reproduction in </a:t>
            </a:r>
            <a:r>
              <a:rPr lang="en-US" sz="2200" b="1" dirty="0" smtClean="0"/>
              <a:t>humans</a:t>
            </a:r>
          </a:p>
          <a:p>
            <a:pPr>
              <a:buClr>
                <a:srgbClr val="0070C0"/>
              </a:buClr>
              <a:buSzPct val="80000"/>
            </a:pPr>
            <a:r>
              <a:rPr lang="en-US" sz="2200" b="1" dirty="0" smtClean="0"/>
              <a:t>Supplement</a:t>
            </a:r>
          </a:p>
          <a:p>
            <a:pPr marL="355600" indent="-355600">
              <a:buClr>
                <a:srgbClr val="0070C0"/>
              </a:buClr>
              <a:buSzPct val="80000"/>
              <a:buFont typeface="Wingdings 3" panose="05040102010807070707" pitchFamily="18" charset="2"/>
              <a:buChar char=""/>
            </a:pPr>
            <a:r>
              <a:rPr lang="en-US" sz="2200" dirty="0"/>
              <a:t>Compare male and female gametes in </a:t>
            </a:r>
            <a:r>
              <a:rPr lang="en-US" sz="2200" dirty="0" smtClean="0"/>
              <a:t>terms of </a:t>
            </a:r>
            <a:r>
              <a:rPr lang="en-US" sz="2200" dirty="0"/>
              <a:t>size, structure, motility and numbers</a:t>
            </a:r>
          </a:p>
          <a:p>
            <a:pPr marL="355600" indent="-355600">
              <a:buClr>
                <a:srgbClr val="0070C0"/>
              </a:buClr>
              <a:buSzPct val="80000"/>
              <a:buFont typeface="Wingdings 3" panose="05040102010807070707" pitchFamily="18" charset="2"/>
              <a:buChar char=""/>
            </a:pPr>
            <a:r>
              <a:rPr lang="en-US" sz="2200" dirty="0" smtClean="0"/>
              <a:t>Explain </a:t>
            </a:r>
            <a:r>
              <a:rPr lang="en-US" sz="2200" dirty="0"/>
              <a:t>the adaptive features of </a:t>
            </a:r>
            <a:r>
              <a:rPr lang="en-US" sz="2200" dirty="0" smtClean="0"/>
              <a:t>sperm, limited </a:t>
            </a:r>
            <a:r>
              <a:rPr lang="en-US" sz="2200" dirty="0"/>
              <a:t>to flagellum, mitochondria </a:t>
            </a:r>
            <a:r>
              <a:rPr lang="en-US" sz="2200" dirty="0" smtClean="0"/>
              <a:t>and enzymes </a:t>
            </a:r>
            <a:r>
              <a:rPr lang="en-US" sz="2200" dirty="0"/>
              <a:t>in the acrosome</a:t>
            </a:r>
          </a:p>
          <a:p>
            <a:pPr marL="355600" indent="-355600">
              <a:buClr>
                <a:srgbClr val="0070C0"/>
              </a:buClr>
              <a:buSzPct val="80000"/>
              <a:buFont typeface="Wingdings 3" panose="05040102010807070707" pitchFamily="18" charset="2"/>
              <a:buChar char=""/>
            </a:pPr>
            <a:r>
              <a:rPr lang="en-US" sz="2200" dirty="0" smtClean="0"/>
              <a:t>Explain </a:t>
            </a:r>
            <a:r>
              <a:rPr lang="en-US" sz="2200" dirty="0"/>
              <a:t>the adaptive features of egg </a:t>
            </a:r>
            <a:r>
              <a:rPr lang="en-US" sz="2200" dirty="0" smtClean="0"/>
              <a:t>cells, limited </a:t>
            </a:r>
            <a:r>
              <a:rPr lang="en-US" sz="2200" dirty="0"/>
              <a:t>to energy stores and the jelly coat </a:t>
            </a:r>
            <a:r>
              <a:rPr lang="en-US" sz="2200" dirty="0" smtClean="0"/>
              <a:t>that changes </a:t>
            </a:r>
            <a:r>
              <a:rPr lang="en-US" sz="2200" dirty="0"/>
              <a:t>at fertilisation</a:t>
            </a:r>
          </a:p>
          <a:p>
            <a:pPr marL="355600" indent="-355600">
              <a:buClr>
                <a:srgbClr val="0070C0"/>
              </a:buClr>
              <a:buSzPct val="80000"/>
              <a:buFont typeface="Wingdings 3" panose="05040102010807070707" pitchFamily="18" charset="2"/>
              <a:buChar char=""/>
            </a:pPr>
            <a:r>
              <a:rPr lang="en-US" sz="2200" dirty="0" smtClean="0"/>
              <a:t>Describe </a:t>
            </a:r>
            <a:r>
              <a:rPr lang="en-US" sz="2200" dirty="0"/>
              <a:t>the function of the placenta </a:t>
            </a:r>
            <a:r>
              <a:rPr lang="en-US" sz="2200" dirty="0" smtClean="0"/>
              <a:t>and umbilical </a:t>
            </a:r>
            <a:r>
              <a:rPr lang="en-US" sz="2200" dirty="0"/>
              <a:t>cord in relation to exchange </a:t>
            </a:r>
            <a:r>
              <a:rPr lang="en-US" sz="2200" dirty="0" smtClean="0"/>
              <a:t>of dissolved </a:t>
            </a:r>
            <a:r>
              <a:rPr lang="en-US" sz="2200" dirty="0"/>
              <a:t>nutrients, gases and </a:t>
            </a:r>
            <a:r>
              <a:rPr lang="en-US" sz="2200" dirty="0" smtClean="0"/>
              <a:t>excretory products </a:t>
            </a:r>
            <a:r>
              <a:rPr lang="en-US" sz="2200" dirty="0"/>
              <a:t>and providing a barrier to toxins </a:t>
            </a:r>
            <a:r>
              <a:rPr lang="en-US" sz="2200" dirty="0" smtClean="0"/>
              <a:t>and pathogens </a:t>
            </a:r>
            <a:r>
              <a:rPr lang="en-US" sz="2200" dirty="0"/>
              <a:t>(structural details are not required)</a:t>
            </a:r>
          </a:p>
          <a:p>
            <a:pPr marL="355600" indent="-355600">
              <a:buClr>
                <a:srgbClr val="0070C0"/>
              </a:buClr>
              <a:buSzPct val="80000"/>
              <a:buFont typeface="Wingdings 3" panose="05040102010807070707" pitchFamily="18" charset="2"/>
              <a:buChar char=""/>
            </a:pPr>
            <a:r>
              <a:rPr lang="en-US" sz="2200" dirty="0" smtClean="0"/>
              <a:t>State </a:t>
            </a:r>
            <a:r>
              <a:rPr lang="en-US" sz="2200" dirty="0"/>
              <a:t>that some toxins, e.g. nicotine, </a:t>
            </a:r>
            <a:r>
              <a:rPr lang="en-US" sz="2200" dirty="0" smtClean="0"/>
              <a:t>and pathogens</a:t>
            </a:r>
            <a:r>
              <a:rPr lang="en-US" sz="2200" dirty="0"/>
              <a:t>, e.g. rubella virus, can pass </a:t>
            </a:r>
            <a:r>
              <a:rPr lang="en-US" sz="2200" dirty="0" smtClean="0"/>
              <a:t>across the </a:t>
            </a:r>
            <a:r>
              <a:rPr lang="en-US" sz="2200" dirty="0"/>
              <a:t>placenta and affect the fetus</a:t>
            </a:r>
          </a:p>
          <a:p>
            <a:pPr marL="355600" indent="-355600">
              <a:buClr>
                <a:srgbClr val="0070C0"/>
              </a:buClr>
              <a:buSzPct val="80000"/>
              <a:buFont typeface="Wingdings 3" panose="05040102010807070707" pitchFamily="18" charset="2"/>
              <a:buChar char=""/>
            </a:pPr>
            <a:r>
              <a:rPr lang="en-US" sz="2200" dirty="0" smtClean="0"/>
              <a:t>Discuss </a:t>
            </a:r>
            <a:r>
              <a:rPr lang="en-US" sz="2200" dirty="0"/>
              <a:t>the advantages and disadvantages </a:t>
            </a:r>
            <a:r>
              <a:rPr lang="en-US" sz="2200" dirty="0" smtClean="0"/>
              <a:t>of breast-feeding </a:t>
            </a:r>
            <a:r>
              <a:rPr lang="en-US" sz="2200" dirty="0"/>
              <a:t>compared with </a:t>
            </a:r>
            <a:r>
              <a:rPr lang="en-US" sz="2200" dirty="0" smtClean="0"/>
              <a:t>bottle-feeding using </a:t>
            </a:r>
            <a:r>
              <a:rPr lang="en-US" sz="2200" dirty="0"/>
              <a:t>formula milk</a:t>
            </a:r>
          </a:p>
        </p:txBody>
      </p:sp>
    </p:spTree>
    <p:extLst>
      <p:ext uri="{BB962C8B-B14F-4D97-AF65-F5344CB8AC3E}">
        <p14:creationId xmlns:p14="http://schemas.microsoft.com/office/powerpoint/2010/main" val="121107392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solidFill>
          <a:schemeClr val="bg1"/>
        </a:solidFill>
      </a:spPr>
      <a:bodyPr wrap="none" lIns="0" tIns="0" rIns="0" bIns="0" rtlCol="0">
        <a:spAutoFit/>
      </a:bodyPr>
      <a:lstStyle>
        <a:defPPr>
          <a:defRPr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55699</TotalTime>
  <Words>10169</Words>
  <Application>Microsoft Office PowerPoint</Application>
  <PresentationFormat>On-screen Show (4:3)</PresentationFormat>
  <Paragraphs>1039</Paragraphs>
  <Slides>83</Slides>
  <Notes>83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83</vt:i4>
      </vt:variant>
    </vt:vector>
  </HeadingPairs>
  <TitlesOfParts>
    <vt:vector size="91"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17 - Sexual reproduction in humans</vt:lpstr>
      <vt:lpstr>17 - Sexual reproduction in humans</vt:lpstr>
      <vt:lpstr>17 - Sex Hormones in Humans</vt:lpstr>
      <vt:lpstr>17 - Methods of Birth Control in Humans</vt:lpstr>
      <vt:lpstr>17 - Sexually transmitted infections (STIs)</vt:lpstr>
      <vt:lpstr>17 - Reproduction in Humans</vt:lpstr>
      <vt:lpstr>17 - Sexually transmitted infections (STIs)</vt:lpstr>
      <vt:lpstr>17.1 – The Human Reproductive System</vt:lpstr>
      <vt:lpstr>17.1 – The Human Reproductive System</vt:lpstr>
      <vt:lpstr>17.1 – The Human Reproductive System</vt:lpstr>
      <vt:lpstr>17.1 – The Human Reproductive System</vt:lpstr>
      <vt:lpstr>17.1 – The Human Reproductive System</vt:lpstr>
      <vt:lpstr>17.1 – The Human Reproductive System</vt:lpstr>
      <vt:lpstr>17.1 – The Human Reproductive System</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17.1 - Questions</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17.2 – Fertilisation and Development</vt:lpstr>
      <vt:lpstr>17.3 – The Menstrual Cycle</vt:lpstr>
      <vt:lpstr>17.3 – The Menstrual Cycle</vt:lpstr>
      <vt:lpstr>17.3 – The Menstrual Cycle</vt:lpstr>
      <vt:lpstr>17.3 – The Menstrual Cycle</vt:lpstr>
      <vt:lpstr>17.3 – The Menstrual Cycle</vt:lpstr>
      <vt:lpstr>17.3 – The Menstrual Cycle</vt:lpstr>
      <vt:lpstr>17.3 – The Menstrual Cycle</vt:lpstr>
      <vt:lpstr>17.3 – The Menstrual Cycle</vt:lpstr>
      <vt:lpstr>17.4 – Birth Control - Natural</vt:lpstr>
      <vt:lpstr>17.4 – Birth Control - Natural</vt:lpstr>
      <vt:lpstr>17.4 – Birth Control - Chemical</vt:lpstr>
      <vt:lpstr>17.4 – Birth Control - Chemical</vt:lpstr>
      <vt:lpstr>17.4 – Birth Control - Mechanical</vt:lpstr>
      <vt:lpstr>17.4 – Birth Control - Mechanical</vt:lpstr>
      <vt:lpstr>17.4 – Birth Control - Mechanical</vt:lpstr>
      <vt:lpstr>17.4 – Birth Control - Mechanical</vt:lpstr>
      <vt:lpstr>17.4 – Birth Control - Mechanical</vt:lpstr>
      <vt:lpstr>17.4 – Birth Control - Mechanical</vt:lpstr>
      <vt:lpstr>17.4 – Birth Control - Mechanical</vt:lpstr>
      <vt:lpstr>17.5 – Sexually Transmitted Infections</vt:lpstr>
      <vt:lpstr>17.5 – Sexually Transmitted Infections</vt:lpstr>
      <vt:lpstr>17.5 – Sexually Transmitted Infections</vt:lpstr>
      <vt:lpstr>17.5 – Sexually Transmitted Infections</vt:lpstr>
      <vt:lpstr>17.5 – Sexually Transmitted Infections</vt:lpstr>
      <vt:lpstr>17.5 – Sexually Transmitted Infections</vt:lpstr>
      <vt:lpstr>17 - Reproduction in Humans - Summary</vt:lpstr>
      <vt:lpstr>17 – End of Chapter Questions</vt:lpstr>
      <vt:lpstr>17 – End of Chapter Questions</vt:lpstr>
      <vt:lpstr>17 – End of Chapter Questions</vt:lpstr>
      <vt:lpstr>17 – End of Chapter Questions</vt:lpstr>
      <vt:lpstr>17 – End of Chapter Questions</vt:lpstr>
      <vt:lpstr>17.1 – Workbook Questions - Gametes</vt:lpstr>
      <vt:lpstr>17.2 - Gas Exchange in the Placenta and Lungs</vt:lpstr>
      <vt:lpstr>17.2 - Gas Exchange in the Placenta and Lungs</vt:lpstr>
      <vt:lpstr>17.3 - Breast-feeding Statistics</vt:lpstr>
      <vt:lpstr>17.3 - Breast-feeding Statistics</vt:lpstr>
      <vt:lpstr>17.3 - Breast-feeding Statistics</vt:lpstr>
      <vt:lpstr>17.4 – Birth Control Data</vt:lpstr>
      <vt:lpstr>17.4 – Birth Control Data</vt:lpstr>
      <vt:lpstr>17.4 – Birth Control Data</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17 – Reproduction in Humans</cp:keywords>
  <cp:lastModifiedBy>Enderoth</cp:lastModifiedBy>
  <cp:revision>1752</cp:revision>
  <cp:lastPrinted>2014-01-22T18:25:48Z</cp:lastPrinted>
  <dcterms:created xsi:type="dcterms:W3CDTF">2008-03-12T11:01:44Z</dcterms:created>
  <dcterms:modified xsi:type="dcterms:W3CDTF">2018-03-29T08:26:19Z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